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2" r:id="rId2"/>
    <p:sldId id="258" r:id="rId3"/>
    <p:sldId id="259" r:id="rId4"/>
    <p:sldId id="260" r:id="rId5"/>
    <p:sldId id="261" r:id="rId6"/>
    <p:sldId id="262" r:id="rId7"/>
    <p:sldId id="272" r:id="rId8"/>
    <p:sldId id="274" r:id="rId9"/>
    <p:sldId id="273" r:id="rId10"/>
    <p:sldId id="308" r:id="rId11"/>
    <p:sldId id="309" r:id="rId12"/>
    <p:sldId id="310" r:id="rId13"/>
    <p:sldId id="311" r:id="rId14"/>
    <p:sldId id="312" r:id="rId15"/>
    <p:sldId id="313" r:id="rId16"/>
    <p:sldId id="296" r:id="rId17"/>
    <p:sldId id="314" r:id="rId18"/>
    <p:sldId id="307" r:id="rId19"/>
    <p:sldId id="315" r:id="rId20"/>
    <p:sldId id="305" r:id="rId21"/>
    <p:sldId id="276" r:id="rId22"/>
    <p:sldId id="279" r:id="rId23"/>
    <p:sldId id="303" r:id="rId24"/>
    <p:sldId id="289" r:id="rId25"/>
    <p:sldId id="31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IRA Alexandre" initials="OA" lastIdx="3" clrIdx="0">
    <p:extLst>
      <p:ext uri="{19B8F6BF-5375-455C-9EA6-DF929625EA0E}">
        <p15:presenceInfo xmlns:p15="http://schemas.microsoft.com/office/powerpoint/2012/main" userId="S-1-5-21-1801674531-299502267-839522115-556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9D"/>
    <a:srgbClr val="E50019"/>
    <a:srgbClr val="8D8D8D"/>
    <a:srgbClr val="3E4A83"/>
    <a:srgbClr val="CC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40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4T13:02:04.377" idx="2">
    <p:pos x="10" y="10"/>
    <p:text>Présentation de Sam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4T13:03:29.709" idx="3">
    <p:pos x="10" y="10"/>
    <p:text>Interlignes 1,5 slides Sam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016EA-A766-4B8F-A711-EBA10019D70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9123E-8673-400F-B56C-2F32EAE225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9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</a:t>
            </a:r>
            <a:r>
              <a:rPr lang="fr-FR" baseline="0" dirty="0" smtClean="0"/>
              <a:t> relai des projets existants dans ses trois thématiques et on créé de nouveaux projets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123E-8673-400F-B56C-2F32EAE225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0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123E-8673-400F-B56C-2F32EAE225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se </a:t>
            </a:r>
            <a:r>
              <a:rPr lang="fr-FR" dirty="0" err="1" smtClean="0"/>
              <a:t>posittionne</a:t>
            </a:r>
            <a:r>
              <a:rPr lang="fr-FR" dirty="0" smtClean="0"/>
              <a:t> en tant que relai et on </a:t>
            </a:r>
            <a:r>
              <a:rPr lang="fr-FR" dirty="0" err="1" smtClean="0"/>
              <a:t>veu</a:t>
            </a:r>
            <a:r>
              <a:rPr lang="fr-FR" dirty="0" smtClean="0"/>
              <a:t> proposer nos propres</a:t>
            </a:r>
            <a:r>
              <a:rPr lang="fr-FR" baseline="0" dirty="0" smtClean="0"/>
              <a:t> évènements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9123E-8673-400F-B56C-2F32EAE225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 personnes devant faire face à un problème de santé nécessitant des conditions de travail particulières pour exercer leur emploi, des aménagements de postes sont possibles si la situation de handicap a été reconnue officiellement,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exemple, par le biais du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épôt d’une demande de RQTH, (reconnaissance de la qualité de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travailleur handicapé), d’une pension d’invalidité ou rente AT/MP incapacité permanente,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encore de la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carte mobilité inclusion…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budget annuel réservé aux aménagement de postes s’élève à prés de 500 000€ /an et les actions sont conçues sur mesure pour chaque personne 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Matériel ergonomique sur site et/ou pour le télétravail.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Accompagnement individuel,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Aides auditives, compensation de la déficience visuelle,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Aménagement du temps de travail,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 de télétravail médical,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Formation spécifique,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 personnalisé…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541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07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084768-D04C-4852-A497-BCB126249F43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C7DD-077B-4015-8E7E-4E413F1FEA1E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06A4-E5AD-4309-B7D6-477744A76B1E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E2229F-ECF2-4FFA-A3F4-7E8881033A6E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DC111-5581-45A9-87F3-5DE0896F3485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48AFDF-0B20-40AC-883D-216B73D61BD9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8DE6F7-FA49-474A-BECC-AE02083F8874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D63-B812-41D6-AC39-568F02FC8F1C}" type="datetime1">
              <a:rPr lang="fr-FR" smtClean="0"/>
              <a:t>25/04/2024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54C5-88CB-4879-9251-1B8720051AD5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BEAB-7795-4BC7-81CD-30EF2EA56224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DCDC-211B-490D-BA6C-2BF979274ED5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0062-996D-4679-9A73-90EF18E58C90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E9B99-05B2-4286-BC01-0DF45A14E86B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6A37-00F7-4DB0-B67B-F93E9A516A5C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fld id="{6AE399E4-9E62-4E0B-B1E8-CE7EC80F6E76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fld id="{A49627A9-800B-41B6-BA7D-7BD7A781C41D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E58773-5968-4F45-8972-854AEF361FB6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A23574-932B-4E95-BD0C-1C0D8E7C1928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A4BF99-C6ED-437D-8D68-F86F0066269B}" type="datetime1">
              <a:rPr lang="fr-FR" smtClean="0"/>
              <a:t>25/04/2024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7C9765-8BDD-4AAB-8ED1-6783B7319D51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7E7BB-BDC7-4E9A-97D2-4EB537A4DF31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70FDCD-6B0F-40BD-8283-594AE659D93C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15586-6F63-4F3C-913C-8BADD0FEEDB1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815B0-6D7E-473B-BDCA-E3F2D0A14269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8DE2-7D4B-455D-B3CB-D5AA15098D27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F3EFDB-D697-4098-B881-B31676F9F9B6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E67E-7A97-4574-A314-177108CF2F9A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ED056D-3661-4100-94E7-D5CD3D5C008D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AD251B-FB07-4AD7-8745-E040C99B5E28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137B20-E965-4DEC-AB79-EEEB680C2A63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BD1E-EFD7-418F-91F5-CB4754FE350C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rt-learning.eu/Home" TargetMode="Externa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0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10" Type="http://schemas.openxmlformats.org/officeDocument/2006/relationships/image" Target="../media/image52.jp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4.jpe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7982578" cy="15875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Eras Bold ITC" panose="020B0907030504020204" pitchFamily="34" charset="0"/>
              </a:rPr>
              <a:t>Presentation of the association AITAP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262438"/>
            <a:ext cx="7880939" cy="1655762"/>
          </a:xfrm>
        </p:spPr>
        <p:txBody>
          <a:bodyPr/>
          <a:lstStyle/>
          <a:p>
            <a:r>
              <a:rPr lang="en-US" dirty="0" smtClean="0">
                <a:latin typeface="Eras Light ITC" panose="020B0402030504020804" pitchFamily="34" charset="0"/>
              </a:rPr>
              <a:t>Accueil et </a:t>
            </a:r>
            <a:r>
              <a:rPr lang="en-US" dirty="0" err="1" smtClean="0">
                <a:latin typeface="Eras Light ITC" panose="020B0402030504020804" pitchFamily="34" charset="0"/>
              </a:rPr>
              <a:t>Informations</a:t>
            </a:r>
            <a:r>
              <a:rPr lang="en-US" dirty="0" smtClean="0">
                <a:latin typeface="Eras Light ITC" panose="020B0402030504020804" pitchFamily="34" charset="0"/>
              </a:rPr>
              <a:t> des </a:t>
            </a:r>
            <a:r>
              <a:rPr lang="en-US" dirty="0" err="1" smtClean="0">
                <a:latin typeface="Eras Light ITC" panose="020B0402030504020804" pitchFamily="34" charset="0"/>
              </a:rPr>
              <a:t>Thésards</a:t>
            </a:r>
            <a:r>
              <a:rPr lang="en-US" dirty="0" smtClean="0">
                <a:latin typeface="Eras Light ITC" panose="020B0402030504020804" pitchFamily="34" charset="0"/>
              </a:rPr>
              <a:t> pour </a:t>
            </a:r>
            <a:r>
              <a:rPr lang="en-US" dirty="0" err="1" smtClean="0">
                <a:latin typeface="Eras Light ITC" panose="020B0402030504020804" pitchFamily="34" charset="0"/>
              </a:rPr>
              <a:t>leur</a:t>
            </a:r>
            <a:r>
              <a:rPr lang="en-US" dirty="0" smtClean="0">
                <a:latin typeface="Eras Light ITC" panose="020B0402030504020804" pitchFamily="34" charset="0"/>
              </a:rPr>
              <a:t> </a:t>
            </a:r>
            <a:r>
              <a:rPr lang="en-US" dirty="0" err="1" smtClean="0">
                <a:latin typeface="Eras Light ITC" panose="020B0402030504020804" pitchFamily="34" charset="0"/>
              </a:rPr>
              <a:t>Avenir</a:t>
            </a:r>
            <a:r>
              <a:rPr lang="en-US" dirty="0" smtClean="0">
                <a:latin typeface="Eras Light ITC" panose="020B0402030504020804" pitchFamily="34" charset="0"/>
              </a:rPr>
              <a:t> et </a:t>
            </a:r>
            <a:r>
              <a:rPr lang="en-US" dirty="0" err="1" smtClean="0">
                <a:latin typeface="Eras Light ITC" panose="020B0402030504020804" pitchFamily="34" charset="0"/>
              </a:rPr>
              <a:t>leur</a:t>
            </a:r>
            <a:r>
              <a:rPr lang="en-US" dirty="0" smtClean="0">
                <a:latin typeface="Eras Light ITC" panose="020B0402030504020804" pitchFamily="34" charset="0"/>
              </a:rPr>
              <a:t> </a:t>
            </a:r>
            <a:r>
              <a:rPr lang="en-US" dirty="0" err="1" smtClean="0">
                <a:latin typeface="Eras Light ITC" panose="020B0402030504020804" pitchFamily="34" charset="0"/>
              </a:rPr>
              <a:t>Présent</a:t>
            </a:r>
            <a:endParaRPr lang="en-US" dirty="0">
              <a:latin typeface="Eras Light ITC" panose="020B04020305040208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C5D75-42D1-4FD6-A210-EEC599B5F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Presented by Oliveira Alexandre, President of the association</a:t>
            </a:r>
            <a:endParaRPr lang="en-US" dirty="0"/>
          </a:p>
        </p:txBody>
      </p:sp>
      <p:sp>
        <p:nvSpPr>
          <p:cNvPr id="5" name="Google Shape;108;p1"/>
          <p:cNvSpPr>
            <a:spLocks/>
          </p:cNvSpPr>
          <p:nvPr/>
        </p:nvSpPr>
        <p:spPr>
          <a:xfrm>
            <a:off x="3155348" y="741495"/>
            <a:ext cx="2296217" cy="1813653"/>
          </a:xfrm>
          <a:custGeom>
            <a:avLst/>
            <a:gdLst/>
            <a:ahLst/>
            <a:cxnLst/>
            <a:rect l="l" t="t" r="r" b="b"/>
            <a:pathLst>
              <a:path w="7616868" h="6016136" extrusionOk="0">
                <a:moveTo>
                  <a:pt x="0" y="0"/>
                </a:moveTo>
                <a:lnTo>
                  <a:pt x="7616868" y="0"/>
                </a:lnTo>
                <a:lnTo>
                  <a:pt x="7616868" y="6016136"/>
                </a:lnTo>
                <a:lnTo>
                  <a:pt x="0" y="6016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10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6FC5D75-42D1-4FD6-A210-EEC599B5F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838" y="5892800"/>
            <a:ext cx="6578600" cy="558800"/>
          </a:xfrm>
        </p:spPr>
        <p:txBody>
          <a:bodyPr/>
          <a:lstStyle/>
          <a:p>
            <a:r>
              <a:rPr lang="en-US" dirty="0" smtClean="0"/>
              <a:t>Presented by Emma </a:t>
            </a:r>
            <a:r>
              <a:rPr lang="en-US" dirty="0" err="1" smtClean="0"/>
              <a:t>Boulivet</a:t>
            </a:r>
            <a:r>
              <a:rPr lang="en-US" dirty="0" smtClean="0"/>
              <a:t> </a:t>
            </a:r>
            <a:r>
              <a:rPr lang="en-US" dirty="0" err="1" smtClean="0"/>
              <a:t>Lucchini</a:t>
            </a:r>
            <a:r>
              <a:rPr lang="en-US" dirty="0" smtClean="0"/>
              <a:t>, </a:t>
            </a:r>
            <a:r>
              <a:rPr lang="fr-FR" dirty="0"/>
              <a:t>emma.boulivetlucchini@cea.fr</a:t>
            </a:r>
          </a:p>
          <a:p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 txBox="1">
            <a:spLocks/>
          </p:cNvSpPr>
          <p:nvPr/>
        </p:nvSpPr>
        <p:spPr>
          <a:xfrm>
            <a:off x="731838" y="2654299"/>
            <a:ext cx="5294312" cy="1587501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Diversity</a:t>
            </a:r>
            <a:r>
              <a:rPr lang="fr-FR" dirty="0"/>
              <a:t> and </a:t>
            </a:r>
            <a:r>
              <a:rPr lang="fr-FR" dirty="0" err="1"/>
              <a:t>disability</a:t>
            </a:r>
            <a:r>
              <a:rPr lang="fr-FR" dirty="0"/>
              <a:t> mission at CEA Grenoble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914F-1EEB-4922-B953-4588C6205B44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C06-A158-40B3-AEE5-D1D7E023E0FF}" type="slidenum">
              <a:rPr lang="fr-FR" smtClean="0"/>
              <a:t>11</a:t>
            </a:fld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02546" y="283110"/>
            <a:ext cx="9224054" cy="5860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CEA actions for people with disabilities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1627" t="42197" r="16267" b="23107"/>
          <a:stretch/>
        </p:blipFill>
        <p:spPr bwMode="auto">
          <a:xfrm>
            <a:off x="7832653" y="3189084"/>
            <a:ext cx="3058468" cy="27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519423" y="1076763"/>
            <a:ext cx="74883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rgbClr val="E50019"/>
              </a:buClr>
              <a:buSzPct val="90000"/>
            </a:pPr>
            <a:r>
              <a:rPr lang="fr-FR" sz="2000" b="1" dirty="0" err="1">
                <a:solidFill>
                  <a:srgbClr val="262626"/>
                </a:solidFill>
              </a:rPr>
              <a:t>Disability</a:t>
            </a:r>
            <a:r>
              <a:rPr lang="fr-FR" sz="2000" b="1" dirty="0">
                <a:solidFill>
                  <a:srgbClr val="262626"/>
                </a:solidFill>
              </a:rPr>
              <a:t> agreement: 6% </a:t>
            </a:r>
            <a:r>
              <a:rPr lang="fr-FR" sz="2000" b="1" dirty="0" smtClean="0">
                <a:solidFill>
                  <a:srgbClr val="262626"/>
                </a:solidFill>
              </a:rPr>
              <a:t>objective</a:t>
            </a:r>
          </a:p>
          <a:p>
            <a:pPr marL="342900" lvl="0" indent="-342900">
              <a:spcBef>
                <a:spcPts val="1200"/>
              </a:spcBef>
              <a:buClr>
                <a:srgbClr val="E5001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262626"/>
                </a:solidFill>
              </a:rPr>
              <a:t>Equal rights and opportunities, respecting </a:t>
            </a:r>
            <a:r>
              <a:rPr lang="en-US" sz="2000" dirty="0" smtClean="0">
                <a:solidFill>
                  <a:srgbClr val="262626"/>
                </a:solidFill>
              </a:rPr>
              <a:t>differences</a:t>
            </a:r>
          </a:p>
          <a:p>
            <a:pPr marL="342900" lvl="0" indent="-342900">
              <a:spcBef>
                <a:spcPts val="1200"/>
              </a:spcBef>
              <a:buClr>
                <a:srgbClr val="E5001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262626"/>
                </a:solidFill>
              </a:rPr>
              <a:t>No </a:t>
            </a:r>
            <a:r>
              <a:rPr lang="en-US" sz="2000" dirty="0">
                <a:solidFill>
                  <a:srgbClr val="262626"/>
                </a:solidFill>
              </a:rPr>
              <a:t>discrimination in the workplace on the grounds of disability </a:t>
            </a:r>
            <a:endParaRPr lang="en-US" sz="2000" dirty="0" smtClean="0">
              <a:solidFill>
                <a:srgbClr val="262626"/>
              </a:solidFill>
            </a:endParaRPr>
          </a:p>
          <a:p>
            <a:pPr marL="342900" lvl="0" indent="-342900">
              <a:spcBef>
                <a:spcPts val="1200"/>
              </a:spcBef>
              <a:buClr>
                <a:srgbClr val="E5001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262626"/>
                </a:solidFill>
              </a:rPr>
              <a:t>People with disabilities are </a:t>
            </a:r>
            <a:r>
              <a:rPr lang="en-US" sz="2000" dirty="0">
                <a:solidFill>
                  <a:srgbClr val="262626"/>
                </a:solidFill>
              </a:rPr>
              <a:t>recruited on the basis of their professional </a:t>
            </a:r>
            <a:r>
              <a:rPr lang="en-US" sz="2000" dirty="0" smtClean="0">
                <a:solidFill>
                  <a:srgbClr val="262626"/>
                </a:solidFill>
              </a:rPr>
              <a:t>skills</a:t>
            </a:r>
          </a:p>
          <a:p>
            <a:pPr marL="342900" lvl="0" indent="-342900">
              <a:spcBef>
                <a:spcPts val="1200"/>
              </a:spcBef>
              <a:buClr>
                <a:srgbClr val="E5001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262626"/>
                </a:solidFill>
              </a:rPr>
              <a:t>Adaptation </a:t>
            </a:r>
            <a:r>
              <a:rPr lang="en-US" sz="2000" dirty="0">
                <a:solidFill>
                  <a:srgbClr val="262626"/>
                </a:solidFill>
              </a:rPr>
              <a:t>of workstations to </a:t>
            </a:r>
            <a:r>
              <a:rPr lang="en-US" sz="2000" dirty="0" smtClean="0">
                <a:solidFill>
                  <a:srgbClr val="262626"/>
                </a:solidFill>
              </a:rPr>
              <a:t>compensate </a:t>
            </a:r>
            <a:r>
              <a:rPr lang="en-US" sz="2000" dirty="0">
                <a:solidFill>
                  <a:srgbClr val="262626"/>
                </a:solidFill>
              </a:rPr>
              <a:t>disability</a:t>
            </a:r>
          </a:p>
          <a:p>
            <a:pPr lvl="0">
              <a:spcBef>
                <a:spcPts val="1200"/>
              </a:spcBef>
              <a:buClr>
                <a:srgbClr val="E50019"/>
              </a:buClr>
              <a:buSzPct val="90000"/>
            </a:pPr>
            <a:endParaRPr lang="fr-FR" sz="2000" b="1" dirty="0">
              <a:solidFill>
                <a:srgbClr val="262626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652" y="1323553"/>
            <a:ext cx="2371230" cy="11829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55267" y="15517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err="1" smtClean="0">
                <a:solidFill>
                  <a:srgbClr val="000000"/>
                </a:solidFill>
              </a:rPr>
              <a:t>Disability</a:t>
            </a:r>
            <a:r>
              <a:rPr lang="fr-FR" b="1" dirty="0" smtClean="0">
                <a:solidFill>
                  <a:srgbClr val="000000"/>
                </a:solidFill>
              </a:rPr>
              <a:t> budget </a:t>
            </a:r>
            <a:br>
              <a:rPr lang="fr-FR" b="1" dirty="0" smtClean="0">
                <a:solidFill>
                  <a:srgbClr val="000000"/>
                </a:solidFill>
              </a:rPr>
            </a:br>
            <a:r>
              <a:rPr lang="fr-FR" b="1" dirty="0" smtClean="0">
                <a:solidFill>
                  <a:srgbClr val="000000"/>
                </a:solidFill>
              </a:rPr>
              <a:t>CEA </a:t>
            </a:r>
            <a:r>
              <a:rPr lang="fr-FR" b="1" dirty="0">
                <a:solidFill>
                  <a:srgbClr val="000000"/>
                </a:solidFill>
              </a:rPr>
              <a:t>Grenoble</a:t>
            </a: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>
                <a:solidFill>
                  <a:srgbClr val="8D8D8D"/>
                </a:solidFill>
              </a:rPr>
              <a:t>Diversity</a:t>
            </a:r>
            <a:r>
              <a:rPr lang="fr-FR" sz="1200" dirty="0">
                <a:solidFill>
                  <a:srgbClr val="8D8D8D"/>
                </a:solidFill>
              </a:rPr>
              <a:t> and </a:t>
            </a:r>
            <a:r>
              <a:rPr lang="fr-FR" sz="1200" dirty="0" err="1">
                <a:solidFill>
                  <a:srgbClr val="8D8D8D"/>
                </a:solidFill>
              </a:rPr>
              <a:t>disability</a:t>
            </a:r>
            <a:r>
              <a:rPr lang="fr-FR" sz="1200" dirty="0">
                <a:solidFill>
                  <a:srgbClr val="8D8D8D"/>
                </a:solidFill>
              </a:rPr>
              <a:t> mission at CEA Grenoble</a:t>
            </a:r>
            <a:endParaRPr lang="en-US" sz="120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27D3E3F9-3E4D-225F-E2FF-CA009C2F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85" y="360371"/>
            <a:ext cx="11825515" cy="871827"/>
          </a:xfrm>
        </p:spPr>
        <p:txBody>
          <a:bodyPr>
            <a:normAutofit/>
          </a:bodyPr>
          <a:lstStyle/>
          <a:p>
            <a:r>
              <a:rPr lang="en-US" dirty="0"/>
              <a:t>CEA actions for people with </a:t>
            </a:r>
            <a:r>
              <a:rPr lang="en-US" dirty="0" smtClean="0"/>
              <a:t>disabilities²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5" y="3503713"/>
            <a:ext cx="1471292" cy="10821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4" y="4690073"/>
            <a:ext cx="1619774" cy="1214831"/>
          </a:xfrm>
          <a:prstGeom prst="rect">
            <a:avLst/>
          </a:prstGeom>
        </p:spPr>
      </p:pic>
      <p:sp>
        <p:nvSpPr>
          <p:cNvPr id="12" name="Espace réservé du contenu 3"/>
          <p:cNvSpPr>
            <a:spLocks noGrp="1"/>
          </p:cNvSpPr>
          <p:nvPr>
            <p:ph idx="1"/>
          </p:nvPr>
        </p:nvSpPr>
        <p:spPr>
          <a:xfrm>
            <a:off x="2215032" y="3477482"/>
            <a:ext cx="4757276" cy="2425183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Dyslexia:			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After-effects of an accident:		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Hearing or visual impairment:		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Attention deficit disorder (ADHD):		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Fatigability resulting from a disabling illness:	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tx1"/>
                </a:solidFill>
              </a:rPr>
              <a:t>Effects of depression:</a:t>
            </a:r>
            <a:r>
              <a:rPr lang="fr-FR" sz="1600" b="0" dirty="0" smtClean="0">
                <a:solidFill>
                  <a:schemeClr val="tx1"/>
                </a:solidFill>
              </a:rPr>
              <a:t>			</a:t>
            </a:r>
            <a:endParaRPr lang="fr-FR" sz="1600" dirty="0"/>
          </a:p>
        </p:txBody>
      </p:sp>
      <p:sp>
        <p:nvSpPr>
          <p:cNvPr id="15" name="Espace réservé du contenu 3"/>
          <p:cNvSpPr>
            <a:spLocks noGrp="1"/>
          </p:cNvSpPr>
          <p:nvPr>
            <p:ph idx="1"/>
          </p:nvPr>
        </p:nvSpPr>
        <p:spPr>
          <a:xfrm>
            <a:off x="4869897" y="3830089"/>
            <a:ext cx="6600825" cy="2837405"/>
          </a:xfrm>
        </p:spPr>
        <p:txBody>
          <a:bodyPr>
            <a:normAutofit/>
          </a:bodyPr>
          <a:lstStyle/>
          <a:p>
            <a:r>
              <a:rPr lang="fr-FR" sz="1600" dirty="0" smtClean="0"/>
              <a:t>		</a:t>
            </a:r>
            <a:r>
              <a:rPr lang="en-US" sz="1600" dirty="0">
                <a:solidFill>
                  <a:srgbClr val="FFC000"/>
                </a:solidFill>
              </a:rPr>
              <a:t>correction or voice recognition software...</a:t>
            </a:r>
          </a:p>
          <a:p>
            <a:r>
              <a:rPr lang="en-US" sz="1600" dirty="0">
                <a:solidFill>
                  <a:srgbClr val="FFC000"/>
                </a:solidFill>
              </a:rPr>
              <a:t>	</a:t>
            </a:r>
            <a:r>
              <a:rPr lang="en-US" sz="1600" dirty="0" smtClean="0">
                <a:solidFill>
                  <a:srgbClr val="FFC000"/>
                </a:solidFill>
              </a:rPr>
              <a:t>ergonomic </a:t>
            </a:r>
            <a:r>
              <a:rPr lang="en-US" sz="1600" dirty="0">
                <a:solidFill>
                  <a:srgbClr val="FFC000"/>
                </a:solidFill>
              </a:rPr>
              <a:t>equipment (ergo chairs, etc.)</a:t>
            </a:r>
          </a:p>
          <a:p>
            <a:r>
              <a:rPr lang="en-US" sz="1600" dirty="0">
                <a:solidFill>
                  <a:srgbClr val="FFC000"/>
                </a:solidFill>
              </a:rPr>
              <a:t>	</a:t>
            </a:r>
            <a:r>
              <a:rPr lang="en-US" sz="1600" dirty="0" smtClean="0">
                <a:solidFill>
                  <a:srgbClr val="FFC000"/>
                </a:solidFill>
              </a:rPr>
              <a:t>co-financing </a:t>
            </a:r>
            <a:r>
              <a:rPr lang="en-US" sz="1600" dirty="0">
                <a:solidFill>
                  <a:srgbClr val="FFC000"/>
                </a:solidFill>
              </a:rPr>
              <a:t>of hearing aids, electronic magnifiers, etc.</a:t>
            </a:r>
          </a:p>
          <a:p>
            <a:r>
              <a:rPr lang="en-US" sz="1600" dirty="0">
                <a:solidFill>
                  <a:srgbClr val="FFC000"/>
                </a:solidFill>
              </a:rPr>
              <a:t>	managerial support, adapted training</a:t>
            </a:r>
          </a:p>
          <a:p>
            <a:r>
              <a:rPr lang="en-US" sz="1600" dirty="0">
                <a:solidFill>
                  <a:srgbClr val="FFC000"/>
                </a:solidFill>
              </a:rPr>
              <a:t>		flexible working hours, medical telecommuting</a:t>
            </a:r>
          </a:p>
          <a:p>
            <a:r>
              <a:rPr lang="en-US" sz="1600" dirty="0">
                <a:solidFill>
                  <a:srgbClr val="FFC000"/>
                </a:solidFill>
              </a:rPr>
              <a:t>		managerial support, personalized follow-up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16620" y="1336431"/>
            <a:ext cx="9052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Condition</a:t>
            </a:r>
            <a:r>
              <a:rPr lang="en-US" sz="1400" dirty="0"/>
              <a:t>: apply officially for disabled worker status (RQTH: Reconnaissance de la </a:t>
            </a:r>
            <a:r>
              <a:rPr lang="en-US" sz="1400" dirty="0" err="1"/>
              <a:t>Qualité</a:t>
            </a:r>
            <a:r>
              <a:rPr lang="en-US" sz="1400" dirty="0"/>
              <a:t> de </a:t>
            </a:r>
            <a:r>
              <a:rPr lang="en-US" sz="1400" dirty="0" err="1"/>
              <a:t>Travailleur</a:t>
            </a:r>
            <a:r>
              <a:rPr lang="en-US" sz="1400" dirty="0"/>
              <a:t> </a:t>
            </a:r>
            <a:r>
              <a:rPr lang="en-US" sz="1400" dirty="0" err="1"/>
              <a:t>Handicapé</a:t>
            </a:r>
            <a:r>
              <a:rPr lang="en-US" sz="1400" dirty="0"/>
              <a:t>, Carte </a:t>
            </a:r>
            <a:r>
              <a:rPr lang="en-US" sz="1400" dirty="0" err="1"/>
              <a:t>mobilité</a:t>
            </a:r>
            <a:r>
              <a:rPr lang="en-US" sz="1400" dirty="0"/>
              <a:t> Inclusion, disability pension, etc.), a process initiated by the employee. </a:t>
            </a:r>
          </a:p>
          <a:p>
            <a:r>
              <a:rPr lang="en-US" sz="1400" u="sng" dirty="0"/>
              <a:t>How</a:t>
            </a:r>
            <a:r>
              <a:rPr lang="en-US" sz="1400" dirty="0"/>
              <a:t>: with the help of the SPST and social workers, apply to the MDPH.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5095" y="2578507"/>
            <a:ext cx="10621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 of the types of difficulty that can give rise to TH status, and their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adjustments :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>
                <a:solidFill>
                  <a:srgbClr val="8D8D8D"/>
                </a:solidFill>
              </a:rPr>
              <a:t>Diversity</a:t>
            </a:r>
            <a:r>
              <a:rPr lang="fr-FR" sz="1200" dirty="0">
                <a:solidFill>
                  <a:srgbClr val="8D8D8D"/>
                </a:solidFill>
              </a:rPr>
              <a:t> and </a:t>
            </a:r>
            <a:r>
              <a:rPr lang="fr-FR" sz="1200" dirty="0" err="1">
                <a:solidFill>
                  <a:srgbClr val="8D8D8D"/>
                </a:solidFill>
              </a:rPr>
              <a:t>disability</a:t>
            </a:r>
            <a:r>
              <a:rPr lang="fr-FR" sz="1200" dirty="0">
                <a:solidFill>
                  <a:srgbClr val="8D8D8D"/>
                </a:solidFill>
              </a:rPr>
              <a:t> mission at CEA Grenoble</a:t>
            </a:r>
            <a:endParaRPr lang="en-US" sz="1200" dirty="0">
              <a:solidFill>
                <a:srgbClr val="8D8D8D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A05C-A458-40FB-B9D9-D7D344E2D651}" type="datetime1">
              <a:rPr lang="fr-FR" smtClean="0"/>
              <a:t>25/04/2024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0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625152" y="1045029"/>
            <a:ext cx="10835012" cy="52986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862" y="379935"/>
            <a:ext cx="9512469" cy="871827"/>
          </a:xfrm>
        </p:spPr>
        <p:txBody>
          <a:bodyPr>
            <a:noAutofit/>
          </a:bodyPr>
          <a:lstStyle/>
          <a:p>
            <a:pPr algn="ctr"/>
            <a:r>
              <a:rPr lang="en-US" sz="2000" cap="all" dirty="0"/>
              <a:t>A MULTI-DISCIPLINARY ORGANIZATION TO DESIGN CUSTOM WORKSTATION FITTINGS</a:t>
            </a:r>
            <a:endParaRPr lang="fr-FR" sz="2000" cap="all" dirty="0"/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997" y="1380991"/>
            <a:ext cx="6042929" cy="36527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17202" y="5698864"/>
            <a:ext cx="698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Contact</a:t>
            </a:r>
            <a:r>
              <a:rPr lang="fr-FR" dirty="0" smtClean="0"/>
              <a:t> : missionhandicapgrenoble@cea.fr</a:t>
            </a:r>
            <a:endParaRPr lang="fr-FR" dirty="0"/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>
                <a:solidFill>
                  <a:srgbClr val="8D8D8D"/>
                </a:solidFill>
              </a:rPr>
              <a:t>Diversity</a:t>
            </a:r>
            <a:r>
              <a:rPr lang="fr-FR" sz="1200" dirty="0">
                <a:solidFill>
                  <a:srgbClr val="8D8D8D"/>
                </a:solidFill>
              </a:rPr>
              <a:t> and </a:t>
            </a:r>
            <a:r>
              <a:rPr lang="fr-FR" sz="1200" dirty="0" err="1">
                <a:solidFill>
                  <a:srgbClr val="8D8D8D"/>
                </a:solidFill>
              </a:rPr>
              <a:t>disability</a:t>
            </a:r>
            <a:r>
              <a:rPr lang="fr-FR" sz="1200" dirty="0">
                <a:solidFill>
                  <a:srgbClr val="8D8D8D"/>
                </a:solidFill>
              </a:rPr>
              <a:t> mission at CEA Grenoble</a:t>
            </a:r>
            <a:endParaRPr lang="en-US" sz="1200" dirty="0">
              <a:solidFill>
                <a:srgbClr val="8D8D8D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9128-59CF-473B-A5EF-0D1E61D493DD}" type="datetime1">
              <a:rPr lang="fr-FR" smtClean="0"/>
              <a:t>25/04/2024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99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C69A-96E6-47D1-BC80-73690C80C357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C06-A158-40B3-AEE5-D1D7E023E0FF}" type="slidenum">
              <a:rPr lang="fr-FR" smtClean="0"/>
              <a:t>14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38843" y="440223"/>
            <a:ext cx="10728325" cy="871827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Prevention</a:t>
            </a:r>
            <a:r>
              <a:rPr lang="fr-FR" sz="2800" dirty="0" smtClean="0"/>
              <a:t> </a:t>
            </a:r>
            <a:r>
              <a:rPr lang="fr-FR" sz="2800" dirty="0"/>
              <a:t>of </a:t>
            </a:r>
            <a:r>
              <a:rPr lang="fr-FR" sz="2800" dirty="0" err="1"/>
              <a:t>sexism</a:t>
            </a:r>
            <a:r>
              <a:rPr lang="fr-FR" sz="2800" dirty="0"/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Poster campaign against sexism + sexual harassment.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Mandatory </a:t>
            </a:r>
            <a:r>
              <a:rPr lang="en-US" dirty="0"/>
              <a:t>training on sexism.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Workshops </a:t>
            </a:r>
            <a:r>
              <a:rPr lang="en-US" dirty="0"/>
              <a:t>organized regularly throughout the year to raise awareness and react to sexism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Intranet </a:t>
            </a:r>
            <a:r>
              <a:rPr lang="en-US" dirty="0" err="1" smtClean="0"/>
              <a:t>informations</a:t>
            </a:r>
            <a:endParaRPr lang="en-US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05" y="2961689"/>
            <a:ext cx="7114210" cy="32953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851864" y="5797847"/>
            <a:ext cx="367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emma.boulivetlucchini@cea.fr</a:t>
            </a:r>
            <a:endParaRPr lang="fr-FR" b="1" dirty="0"/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>
                <a:solidFill>
                  <a:srgbClr val="8D8D8D"/>
                </a:solidFill>
              </a:rPr>
              <a:t>Diversity</a:t>
            </a:r>
            <a:r>
              <a:rPr lang="fr-FR" sz="1200" dirty="0">
                <a:solidFill>
                  <a:srgbClr val="8D8D8D"/>
                </a:solidFill>
              </a:rPr>
              <a:t> and </a:t>
            </a:r>
            <a:r>
              <a:rPr lang="fr-FR" sz="1200" dirty="0" err="1">
                <a:solidFill>
                  <a:srgbClr val="8D8D8D"/>
                </a:solidFill>
              </a:rPr>
              <a:t>disability</a:t>
            </a:r>
            <a:r>
              <a:rPr lang="fr-FR" sz="1200" dirty="0">
                <a:solidFill>
                  <a:srgbClr val="8D8D8D"/>
                </a:solidFill>
              </a:rPr>
              <a:t> mission at CEA Grenoble</a:t>
            </a:r>
            <a:endParaRPr lang="en-US" sz="120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E7C6220-27BF-EE46-598B-6D39D773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6" y="3449638"/>
            <a:ext cx="2803025" cy="703262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latin typeface="Eras Bold ITC" panose="020B0907030504020204" pitchFamily="34" charset="0"/>
              </a:rPr>
              <a:t>Thank</a:t>
            </a:r>
            <a:r>
              <a:rPr lang="fr-FR" dirty="0" smtClean="0">
                <a:latin typeface="Eras Bold ITC" panose="020B0907030504020204" pitchFamily="34" charset="0"/>
              </a:rPr>
              <a:t> </a:t>
            </a:r>
            <a:r>
              <a:rPr lang="fr-FR" dirty="0" err="1" smtClean="0">
                <a:latin typeface="Eras Bold ITC" panose="020B0907030504020204" pitchFamily="34" charset="0"/>
              </a:rPr>
              <a:t>you</a:t>
            </a:r>
            <a:r>
              <a:rPr lang="fr-FR" dirty="0" smtClean="0">
                <a:latin typeface="Eras Bold ITC" panose="020B0907030504020204" pitchFamily="34" charset="0"/>
              </a:rPr>
              <a:t> !</a:t>
            </a:r>
            <a:endParaRPr lang="fr-FR" dirty="0">
              <a:latin typeface="Eras Bold ITC" panose="020B0907030504020204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Courses on : </a:t>
            </a:r>
            <a:r>
              <a:rPr lang="fr-FR" u="sng" dirty="0">
                <a:hlinkClick r:id="rId2"/>
              </a:rPr>
              <a:t>https://www.instart-learning.eu/Home</a:t>
            </a:r>
            <a:r>
              <a:rPr lang="fr-F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>
            <a:spLocks noChangeAspect="1"/>
          </p:cNvSpPr>
          <p:nvPr/>
        </p:nvSpPr>
        <p:spPr>
          <a:xfrm>
            <a:off x="6951107" y="3958944"/>
            <a:ext cx="2340000" cy="23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2718368" y="4009464"/>
            <a:ext cx="2340000" cy="234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3" name="Ellipse 2"/>
          <p:cNvSpPr>
            <a:spLocks noChangeAspect="1"/>
          </p:cNvSpPr>
          <p:nvPr/>
        </p:nvSpPr>
        <p:spPr>
          <a:xfrm>
            <a:off x="4925999" y="662328"/>
            <a:ext cx="2340000" cy="234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2" name="Forme libre 21"/>
          <p:cNvSpPr>
            <a:spLocks noChangeAspect="1"/>
          </p:cNvSpPr>
          <p:nvPr/>
        </p:nvSpPr>
        <p:spPr>
          <a:xfrm>
            <a:off x="2037521" y="4050696"/>
            <a:ext cx="1080000" cy="1080000"/>
          </a:xfrm>
          <a:custGeom>
            <a:avLst/>
            <a:gdLst>
              <a:gd name="connsiteX0" fmla="*/ 0 w 1474853"/>
              <a:gd name="connsiteY0" fmla="*/ 737427 h 1474853"/>
              <a:gd name="connsiteX1" fmla="*/ 737427 w 1474853"/>
              <a:gd name="connsiteY1" fmla="*/ 0 h 1474853"/>
              <a:gd name="connsiteX2" fmla="*/ 1474854 w 1474853"/>
              <a:gd name="connsiteY2" fmla="*/ 737427 h 1474853"/>
              <a:gd name="connsiteX3" fmla="*/ 737427 w 1474853"/>
              <a:gd name="connsiteY3" fmla="*/ 1474854 h 1474853"/>
              <a:gd name="connsiteX4" fmla="*/ 0 w 1474853"/>
              <a:gd name="connsiteY4" fmla="*/ 737427 h 147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53" h="1474853">
                <a:moveTo>
                  <a:pt x="0" y="737427"/>
                </a:moveTo>
                <a:cubicBezTo>
                  <a:pt x="0" y="330157"/>
                  <a:pt x="330157" y="0"/>
                  <a:pt x="737427" y="0"/>
                </a:cubicBezTo>
                <a:cubicBezTo>
                  <a:pt x="1144697" y="0"/>
                  <a:pt x="1474854" y="330157"/>
                  <a:pt x="1474854" y="737427"/>
                </a:cubicBezTo>
                <a:cubicBezTo>
                  <a:pt x="1474854" y="1144697"/>
                  <a:pt x="1144697" y="1474854"/>
                  <a:pt x="737427" y="1474854"/>
                </a:cubicBezTo>
                <a:cubicBezTo>
                  <a:pt x="330157" y="1474854"/>
                  <a:pt x="0" y="1144697"/>
                  <a:pt x="0" y="73742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001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err="1" smtClean="0">
                <a:solidFill>
                  <a:srgbClr val="00A99D"/>
                </a:solidFill>
              </a:rPr>
              <a:t>Volunteers</a:t>
            </a:r>
            <a:endParaRPr lang="fr-FR" sz="1400" b="1" kern="1200" dirty="0">
              <a:solidFill>
                <a:srgbClr val="00A99D"/>
              </a:solidFill>
            </a:endParaRPr>
          </a:p>
        </p:txBody>
      </p:sp>
      <p:sp>
        <p:nvSpPr>
          <p:cNvPr id="23" name="Forme libre 22"/>
          <p:cNvSpPr>
            <a:spLocks noChangeAspect="1"/>
          </p:cNvSpPr>
          <p:nvPr/>
        </p:nvSpPr>
        <p:spPr>
          <a:xfrm>
            <a:off x="4385999" y="365551"/>
            <a:ext cx="1080000" cy="1080000"/>
          </a:xfrm>
          <a:custGeom>
            <a:avLst/>
            <a:gdLst>
              <a:gd name="connsiteX0" fmla="*/ 0 w 1474853"/>
              <a:gd name="connsiteY0" fmla="*/ 737427 h 1474853"/>
              <a:gd name="connsiteX1" fmla="*/ 737427 w 1474853"/>
              <a:gd name="connsiteY1" fmla="*/ 0 h 1474853"/>
              <a:gd name="connsiteX2" fmla="*/ 1474854 w 1474853"/>
              <a:gd name="connsiteY2" fmla="*/ 737427 h 1474853"/>
              <a:gd name="connsiteX3" fmla="*/ 737427 w 1474853"/>
              <a:gd name="connsiteY3" fmla="*/ 1474854 h 1474853"/>
              <a:gd name="connsiteX4" fmla="*/ 0 w 1474853"/>
              <a:gd name="connsiteY4" fmla="*/ 737427 h 147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53" h="1474853">
                <a:moveTo>
                  <a:pt x="0" y="737427"/>
                </a:moveTo>
                <a:cubicBezTo>
                  <a:pt x="0" y="330157"/>
                  <a:pt x="330157" y="0"/>
                  <a:pt x="737427" y="0"/>
                </a:cubicBezTo>
                <a:cubicBezTo>
                  <a:pt x="1144697" y="0"/>
                  <a:pt x="1474854" y="330157"/>
                  <a:pt x="1474854" y="737427"/>
                </a:cubicBezTo>
                <a:cubicBezTo>
                  <a:pt x="1474854" y="1144697"/>
                  <a:pt x="1144697" y="1474854"/>
                  <a:pt x="737427" y="1474854"/>
                </a:cubicBezTo>
                <a:cubicBezTo>
                  <a:pt x="330157" y="1474854"/>
                  <a:pt x="0" y="1144697"/>
                  <a:pt x="0" y="73742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001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err="1" smtClean="0">
                <a:solidFill>
                  <a:srgbClr val="00A99D"/>
                </a:solidFill>
              </a:rPr>
              <a:t>Volunteers</a:t>
            </a:r>
            <a:endParaRPr lang="fr-FR" sz="1400" b="1" kern="1200" dirty="0">
              <a:solidFill>
                <a:srgbClr val="00A99D"/>
              </a:solidFill>
            </a:endParaRPr>
          </a:p>
        </p:txBody>
      </p:sp>
      <p:sp>
        <p:nvSpPr>
          <p:cNvPr id="35" name="Forme libre 34"/>
          <p:cNvSpPr>
            <a:spLocks noChangeAspect="1"/>
          </p:cNvSpPr>
          <p:nvPr/>
        </p:nvSpPr>
        <p:spPr>
          <a:xfrm>
            <a:off x="8886601" y="4048944"/>
            <a:ext cx="1080000" cy="1080000"/>
          </a:xfrm>
          <a:custGeom>
            <a:avLst/>
            <a:gdLst>
              <a:gd name="connsiteX0" fmla="*/ 0 w 1474853"/>
              <a:gd name="connsiteY0" fmla="*/ 737427 h 1474853"/>
              <a:gd name="connsiteX1" fmla="*/ 737427 w 1474853"/>
              <a:gd name="connsiteY1" fmla="*/ 0 h 1474853"/>
              <a:gd name="connsiteX2" fmla="*/ 1474854 w 1474853"/>
              <a:gd name="connsiteY2" fmla="*/ 737427 h 1474853"/>
              <a:gd name="connsiteX3" fmla="*/ 737427 w 1474853"/>
              <a:gd name="connsiteY3" fmla="*/ 1474854 h 1474853"/>
              <a:gd name="connsiteX4" fmla="*/ 0 w 1474853"/>
              <a:gd name="connsiteY4" fmla="*/ 737427 h 147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53" h="1474853">
                <a:moveTo>
                  <a:pt x="0" y="737427"/>
                </a:moveTo>
                <a:cubicBezTo>
                  <a:pt x="0" y="330157"/>
                  <a:pt x="330157" y="0"/>
                  <a:pt x="737427" y="0"/>
                </a:cubicBezTo>
                <a:cubicBezTo>
                  <a:pt x="1144697" y="0"/>
                  <a:pt x="1474854" y="330157"/>
                  <a:pt x="1474854" y="737427"/>
                </a:cubicBezTo>
                <a:cubicBezTo>
                  <a:pt x="1474854" y="1144697"/>
                  <a:pt x="1144697" y="1474854"/>
                  <a:pt x="737427" y="1474854"/>
                </a:cubicBezTo>
                <a:cubicBezTo>
                  <a:pt x="330157" y="1474854"/>
                  <a:pt x="0" y="1144697"/>
                  <a:pt x="0" y="73742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5001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err="1" smtClean="0">
                <a:solidFill>
                  <a:srgbClr val="00A99D"/>
                </a:solidFill>
              </a:rPr>
              <a:t>Volunteers</a:t>
            </a:r>
            <a:endParaRPr lang="fr-FR" sz="1400" b="1" kern="1200" dirty="0">
              <a:solidFill>
                <a:srgbClr val="00A99D"/>
              </a:solidFill>
            </a:endParaRPr>
          </a:p>
        </p:txBody>
      </p:sp>
      <p:sp>
        <p:nvSpPr>
          <p:cNvPr id="7" name="Arc plein 6"/>
          <p:cNvSpPr>
            <a:spLocks noChangeAspect="1"/>
          </p:cNvSpPr>
          <p:nvPr/>
        </p:nvSpPr>
        <p:spPr>
          <a:xfrm>
            <a:off x="3799339" y="1832328"/>
            <a:ext cx="4593321" cy="4593321"/>
          </a:xfrm>
          <a:prstGeom prst="blockArc">
            <a:avLst>
              <a:gd name="adj1" fmla="val 9000000"/>
              <a:gd name="adj2" fmla="val 16200000"/>
              <a:gd name="adj3" fmla="val 4637"/>
            </a:avLst>
          </a:prstGeom>
          <a:solidFill>
            <a:srgbClr val="00A99D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Arc plein 7"/>
          <p:cNvSpPr>
            <a:spLocks noChangeAspect="1"/>
          </p:cNvSpPr>
          <p:nvPr/>
        </p:nvSpPr>
        <p:spPr>
          <a:xfrm>
            <a:off x="3799339" y="1832328"/>
            <a:ext cx="4593321" cy="4593321"/>
          </a:xfrm>
          <a:prstGeom prst="blockArc">
            <a:avLst>
              <a:gd name="adj1" fmla="val 1800000"/>
              <a:gd name="adj2" fmla="val 9000000"/>
              <a:gd name="adj3" fmla="val 4637"/>
            </a:avLst>
          </a:prstGeom>
          <a:solidFill>
            <a:srgbClr val="00A99D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Arc plein 8"/>
          <p:cNvSpPr>
            <a:spLocks noChangeAspect="1"/>
          </p:cNvSpPr>
          <p:nvPr/>
        </p:nvSpPr>
        <p:spPr>
          <a:xfrm>
            <a:off x="3799339" y="1832328"/>
            <a:ext cx="4593321" cy="4593321"/>
          </a:xfrm>
          <a:prstGeom prst="blockArc">
            <a:avLst>
              <a:gd name="adj1" fmla="val 16200000"/>
              <a:gd name="adj2" fmla="val 1800000"/>
              <a:gd name="adj3" fmla="val 4637"/>
            </a:avLst>
          </a:prstGeom>
          <a:solidFill>
            <a:srgbClr val="00A99D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orme libre 27"/>
          <p:cNvSpPr>
            <a:spLocks noChangeAspect="1"/>
          </p:cNvSpPr>
          <p:nvPr/>
        </p:nvSpPr>
        <p:spPr>
          <a:xfrm>
            <a:off x="5073001" y="3105990"/>
            <a:ext cx="1980000" cy="1980000"/>
          </a:xfrm>
          <a:custGeom>
            <a:avLst/>
            <a:gdLst>
              <a:gd name="connsiteX0" fmla="*/ 0 w 2045996"/>
              <a:gd name="connsiteY0" fmla="*/ 1022998 h 2045996"/>
              <a:gd name="connsiteX1" fmla="*/ 1022998 w 2045996"/>
              <a:gd name="connsiteY1" fmla="*/ 0 h 2045996"/>
              <a:gd name="connsiteX2" fmla="*/ 2045996 w 2045996"/>
              <a:gd name="connsiteY2" fmla="*/ 1022998 h 2045996"/>
              <a:gd name="connsiteX3" fmla="*/ 1022998 w 2045996"/>
              <a:gd name="connsiteY3" fmla="*/ 2045996 h 2045996"/>
              <a:gd name="connsiteX4" fmla="*/ 0 w 2045996"/>
              <a:gd name="connsiteY4" fmla="*/ 1022998 h 20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996" h="2045996">
                <a:moveTo>
                  <a:pt x="0" y="1022998"/>
                </a:moveTo>
                <a:cubicBezTo>
                  <a:pt x="0" y="458012"/>
                  <a:pt x="458012" y="0"/>
                  <a:pt x="1022998" y="0"/>
                </a:cubicBezTo>
                <a:cubicBezTo>
                  <a:pt x="1587984" y="0"/>
                  <a:pt x="2045996" y="458012"/>
                  <a:pt x="2045996" y="1022998"/>
                </a:cubicBezTo>
                <a:cubicBezTo>
                  <a:pt x="2045996" y="1587984"/>
                  <a:pt x="1587984" y="2045996"/>
                  <a:pt x="1022998" y="2045996"/>
                </a:cubicBezTo>
                <a:cubicBezTo>
                  <a:pt x="458012" y="2045996"/>
                  <a:pt x="0" y="1587984"/>
                  <a:pt x="0" y="10229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5001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err="1" smtClean="0">
                <a:solidFill>
                  <a:srgbClr val="00A99D"/>
                </a:solidFill>
              </a:rPr>
              <a:t>Board</a:t>
            </a:r>
            <a:endParaRPr lang="fr-FR" sz="2400" b="1" kern="1200" dirty="0">
              <a:solidFill>
                <a:srgbClr val="00A99D"/>
              </a:solidFill>
            </a:endParaRPr>
          </a:p>
        </p:txBody>
      </p:sp>
      <p:sp>
        <p:nvSpPr>
          <p:cNvPr id="29" name="Forme libre 28"/>
          <p:cNvSpPr>
            <a:spLocks noChangeAspect="1"/>
          </p:cNvSpPr>
          <p:nvPr/>
        </p:nvSpPr>
        <p:spPr>
          <a:xfrm>
            <a:off x="4687332" y="2046524"/>
            <a:ext cx="2817334" cy="1620000"/>
          </a:xfrm>
          <a:custGeom>
            <a:avLst/>
            <a:gdLst>
              <a:gd name="connsiteX0" fmla="*/ 0 w 1859999"/>
              <a:gd name="connsiteY0" fmla="*/ 930000 h 1859999"/>
              <a:gd name="connsiteX1" fmla="*/ 930000 w 1859999"/>
              <a:gd name="connsiteY1" fmla="*/ 0 h 1859999"/>
              <a:gd name="connsiteX2" fmla="*/ 1860000 w 1859999"/>
              <a:gd name="connsiteY2" fmla="*/ 930000 h 1859999"/>
              <a:gd name="connsiteX3" fmla="*/ 930000 w 1859999"/>
              <a:gd name="connsiteY3" fmla="*/ 1860000 h 1859999"/>
              <a:gd name="connsiteX4" fmla="*/ 0 w 1859999"/>
              <a:gd name="connsiteY4" fmla="*/ 930000 h 18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9" h="1859999">
                <a:moveTo>
                  <a:pt x="0" y="930000"/>
                </a:moveTo>
                <a:cubicBezTo>
                  <a:pt x="0" y="416375"/>
                  <a:pt x="416375" y="0"/>
                  <a:pt x="930000" y="0"/>
                </a:cubicBezTo>
                <a:cubicBezTo>
                  <a:pt x="1443625" y="0"/>
                  <a:pt x="1860000" y="416375"/>
                  <a:pt x="1860000" y="930000"/>
                </a:cubicBezTo>
                <a:cubicBezTo>
                  <a:pt x="1860000" y="1443625"/>
                  <a:pt x="1443625" y="1860000"/>
                  <a:pt x="930000" y="1860000"/>
                </a:cubicBezTo>
                <a:cubicBezTo>
                  <a:pt x="416375" y="1860000"/>
                  <a:pt x="0" y="1443625"/>
                  <a:pt x="0" y="930000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prstTxWarp prst="textArchUp">
              <a:avLst/>
            </a:prstTxWarp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err="1" smtClean="0">
                <a:solidFill>
                  <a:schemeClr val="bg1"/>
                </a:solidFill>
              </a:rPr>
              <a:t>Socialization</a:t>
            </a:r>
            <a:endParaRPr lang="fr-FR" b="1" kern="1200" dirty="0">
              <a:solidFill>
                <a:schemeClr val="bg1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B10-4FBE-4110-A362-53D65ECFB33E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ras Bold ITC" panose="020B0907030504020204" pitchFamily="34" charset="0"/>
              </a:rPr>
              <a:t>AITAP</a:t>
            </a:r>
            <a:endParaRPr lang="en-US" dirty="0">
              <a:latin typeface="Eras Bold ITC" panose="020B0907030504020204" pitchFamily="34" charset="0"/>
            </a:endParaRPr>
          </a:p>
        </p:txBody>
      </p:sp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10620000" y="180000"/>
            <a:ext cx="1260000" cy="1260000"/>
            <a:chOff x="5165836" y="2611202"/>
            <a:chExt cx="1746970" cy="1746970"/>
          </a:xfrm>
        </p:grpSpPr>
        <p:sp>
          <p:nvSpPr>
            <p:cNvPr id="20" name="Forme libre 19"/>
            <p:cNvSpPr/>
            <p:nvPr/>
          </p:nvSpPr>
          <p:spPr>
            <a:xfrm>
              <a:off x="5165836" y="2611202"/>
              <a:ext cx="1746970" cy="1746970"/>
            </a:xfrm>
            <a:custGeom>
              <a:avLst/>
              <a:gdLst>
                <a:gd name="connsiteX0" fmla="*/ 0 w 1746970"/>
                <a:gd name="connsiteY0" fmla="*/ 873485 h 1746970"/>
                <a:gd name="connsiteX1" fmla="*/ 873485 w 1746970"/>
                <a:gd name="connsiteY1" fmla="*/ 0 h 1746970"/>
                <a:gd name="connsiteX2" fmla="*/ 1746970 w 1746970"/>
                <a:gd name="connsiteY2" fmla="*/ 873485 h 1746970"/>
                <a:gd name="connsiteX3" fmla="*/ 873485 w 1746970"/>
                <a:gd name="connsiteY3" fmla="*/ 1746970 h 1746970"/>
                <a:gd name="connsiteX4" fmla="*/ 0 w 1746970"/>
                <a:gd name="connsiteY4" fmla="*/ 873485 h 17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970" h="1746970">
                  <a:moveTo>
                    <a:pt x="0" y="873485"/>
                  </a:moveTo>
                  <a:cubicBezTo>
                    <a:pt x="0" y="391073"/>
                    <a:pt x="391073" y="0"/>
                    <a:pt x="873485" y="0"/>
                  </a:cubicBezTo>
                  <a:cubicBezTo>
                    <a:pt x="1355897" y="0"/>
                    <a:pt x="1746970" y="391073"/>
                    <a:pt x="1746970" y="873485"/>
                  </a:cubicBezTo>
                  <a:cubicBezTo>
                    <a:pt x="1746970" y="1355897"/>
                    <a:pt x="1355897" y="1746970"/>
                    <a:pt x="873485" y="1746970"/>
                  </a:cubicBezTo>
                  <a:cubicBezTo>
                    <a:pt x="391073" y="1746970"/>
                    <a:pt x="0" y="1355897"/>
                    <a:pt x="0" y="873485"/>
                  </a:cubicBezTo>
                  <a:close/>
                </a:path>
              </a:pathLst>
            </a:custGeom>
            <a:noFill/>
            <a:ln w="38100">
              <a:solidFill>
                <a:srgbClr val="00A99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938" tIns="293938" rIns="293938" bIns="293938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000" kern="1200" dirty="0"/>
            </a:p>
          </p:txBody>
        </p:sp>
        <p:sp>
          <p:nvSpPr>
            <p:cNvPr id="21" name="Google Shape;108;p1"/>
            <p:cNvSpPr>
              <a:spLocks noChangeAspect="1"/>
            </p:cNvSpPr>
            <p:nvPr/>
          </p:nvSpPr>
          <p:spPr>
            <a:xfrm>
              <a:off x="5252671" y="3008981"/>
              <a:ext cx="1540015" cy="1216371"/>
            </a:xfrm>
            <a:custGeom>
              <a:avLst/>
              <a:gdLst/>
              <a:ahLst/>
              <a:cxnLst/>
              <a:rect l="l" t="t" r="r" b="b"/>
              <a:pathLst>
                <a:path w="7616868" h="6016136" extrusionOk="0">
                  <a:moveTo>
                    <a:pt x="0" y="0"/>
                  </a:moveTo>
                  <a:lnTo>
                    <a:pt x="7616868" y="0"/>
                  </a:lnTo>
                  <a:lnTo>
                    <a:pt x="7616868" y="6016136"/>
                  </a:lnTo>
                  <a:lnTo>
                    <a:pt x="0" y="60161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</p:sp>
      </p:grp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sp>
        <p:nvSpPr>
          <p:cNvPr id="36" name="Forme libre 35"/>
          <p:cNvSpPr>
            <a:spLocks noChangeAspect="1"/>
          </p:cNvSpPr>
          <p:nvPr/>
        </p:nvSpPr>
        <p:spPr>
          <a:xfrm rot="7020000">
            <a:off x="5806566" y="3924083"/>
            <a:ext cx="2817334" cy="1620000"/>
          </a:xfrm>
          <a:custGeom>
            <a:avLst/>
            <a:gdLst>
              <a:gd name="connsiteX0" fmla="*/ 0 w 1859999"/>
              <a:gd name="connsiteY0" fmla="*/ 930000 h 1859999"/>
              <a:gd name="connsiteX1" fmla="*/ 930000 w 1859999"/>
              <a:gd name="connsiteY1" fmla="*/ 0 h 1859999"/>
              <a:gd name="connsiteX2" fmla="*/ 1860000 w 1859999"/>
              <a:gd name="connsiteY2" fmla="*/ 930000 h 1859999"/>
              <a:gd name="connsiteX3" fmla="*/ 930000 w 1859999"/>
              <a:gd name="connsiteY3" fmla="*/ 1860000 h 1859999"/>
              <a:gd name="connsiteX4" fmla="*/ 0 w 1859999"/>
              <a:gd name="connsiteY4" fmla="*/ 930000 h 18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9" h="1859999">
                <a:moveTo>
                  <a:pt x="0" y="930000"/>
                </a:moveTo>
                <a:cubicBezTo>
                  <a:pt x="0" y="416375"/>
                  <a:pt x="416375" y="0"/>
                  <a:pt x="930000" y="0"/>
                </a:cubicBezTo>
                <a:cubicBezTo>
                  <a:pt x="1443625" y="0"/>
                  <a:pt x="1860000" y="416375"/>
                  <a:pt x="1860000" y="930000"/>
                </a:cubicBezTo>
                <a:cubicBezTo>
                  <a:pt x="1860000" y="1443625"/>
                  <a:pt x="1443625" y="1860000"/>
                  <a:pt x="930000" y="1860000"/>
                </a:cubicBezTo>
                <a:cubicBezTo>
                  <a:pt x="416375" y="1860000"/>
                  <a:pt x="0" y="1443625"/>
                  <a:pt x="0" y="930000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prstTxWarp prst="textArchUp">
              <a:avLst/>
            </a:prstTxWarp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bg1"/>
                </a:solidFill>
              </a:rPr>
              <a:t>Support &amp; </a:t>
            </a:r>
            <a:r>
              <a:rPr lang="fr-FR" b="1" kern="1200" dirty="0" err="1" smtClean="0">
                <a:solidFill>
                  <a:schemeClr val="bg1"/>
                </a:solidFill>
              </a:rPr>
              <a:t>Well-Being</a:t>
            </a:r>
            <a:endParaRPr lang="fr-FR" b="1" kern="1200" dirty="0">
              <a:solidFill>
                <a:schemeClr val="bg1"/>
              </a:solidFill>
            </a:endParaRPr>
          </a:p>
        </p:txBody>
      </p:sp>
      <p:sp>
        <p:nvSpPr>
          <p:cNvPr id="37" name="Forme libre 36"/>
          <p:cNvSpPr>
            <a:spLocks noChangeAspect="1"/>
          </p:cNvSpPr>
          <p:nvPr/>
        </p:nvSpPr>
        <p:spPr>
          <a:xfrm rot="14654253">
            <a:off x="3545606" y="3878231"/>
            <a:ext cx="2817334" cy="1620000"/>
          </a:xfrm>
          <a:custGeom>
            <a:avLst/>
            <a:gdLst>
              <a:gd name="connsiteX0" fmla="*/ 0 w 1859999"/>
              <a:gd name="connsiteY0" fmla="*/ 930000 h 1859999"/>
              <a:gd name="connsiteX1" fmla="*/ 930000 w 1859999"/>
              <a:gd name="connsiteY1" fmla="*/ 0 h 1859999"/>
              <a:gd name="connsiteX2" fmla="*/ 1860000 w 1859999"/>
              <a:gd name="connsiteY2" fmla="*/ 930000 h 1859999"/>
              <a:gd name="connsiteX3" fmla="*/ 930000 w 1859999"/>
              <a:gd name="connsiteY3" fmla="*/ 1860000 h 1859999"/>
              <a:gd name="connsiteX4" fmla="*/ 0 w 1859999"/>
              <a:gd name="connsiteY4" fmla="*/ 930000 h 18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999" h="1859999">
                <a:moveTo>
                  <a:pt x="0" y="930000"/>
                </a:moveTo>
                <a:cubicBezTo>
                  <a:pt x="0" y="416375"/>
                  <a:pt x="416375" y="0"/>
                  <a:pt x="930000" y="0"/>
                </a:cubicBezTo>
                <a:cubicBezTo>
                  <a:pt x="1443625" y="0"/>
                  <a:pt x="1860000" y="416375"/>
                  <a:pt x="1860000" y="930000"/>
                </a:cubicBezTo>
                <a:cubicBezTo>
                  <a:pt x="1860000" y="1443625"/>
                  <a:pt x="1443625" y="1860000"/>
                  <a:pt x="930000" y="1860000"/>
                </a:cubicBezTo>
                <a:cubicBezTo>
                  <a:pt x="416375" y="1860000"/>
                  <a:pt x="0" y="1443625"/>
                  <a:pt x="0" y="930000"/>
                </a:cubicBez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prstTxWarp prst="textArchUp">
              <a:avLst/>
            </a:prstTxWarp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>
                <a:solidFill>
                  <a:schemeClr val="bg1"/>
                </a:solidFill>
              </a:rPr>
              <a:t>Professional &amp; Scientific</a:t>
            </a:r>
            <a:endParaRPr lang="fr-FR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>
            <a:spLocks noChangeAspect="1"/>
          </p:cNvSpPr>
          <p:nvPr/>
        </p:nvSpPr>
        <p:spPr>
          <a:xfrm>
            <a:off x="3640112" y="1170038"/>
            <a:ext cx="4500000" cy="4500000"/>
          </a:xfrm>
          <a:prstGeom prst="ellipse">
            <a:avLst/>
          </a:prstGeom>
          <a:noFill/>
          <a:ln w="127000"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r="2700"/>
          <a:stretch/>
        </p:blipFill>
        <p:spPr>
          <a:xfrm>
            <a:off x="3230372" y="3891626"/>
            <a:ext cx="1266066" cy="12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r="2931"/>
          <a:stretch/>
        </p:blipFill>
        <p:spPr>
          <a:xfrm rot="5400000">
            <a:off x="5256243" y="473325"/>
            <a:ext cx="1262051" cy="12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5600" r="6311" b="18667"/>
          <a:stretch/>
        </p:blipFill>
        <p:spPr>
          <a:xfrm>
            <a:off x="3200850" y="1774716"/>
            <a:ext cx="1283003" cy="12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A126-FD92-43BD-895E-8E2B95A6B633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ras Bold ITC" panose="020B0907030504020204" pitchFamily="34" charset="0"/>
              </a:rPr>
              <a:t>Board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796759" y="314036"/>
            <a:ext cx="3257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99D"/>
              </a:buClr>
            </a:pPr>
            <a:r>
              <a:rPr lang="fr-FR" sz="1600" b="1" dirty="0" err="1" smtClean="0"/>
              <a:t>President</a:t>
            </a:r>
            <a:r>
              <a:rPr lang="fr-FR" sz="1600" b="1" dirty="0" smtClean="0"/>
              <a:t> :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sz="1200" dirty="0"/>
              <a:t>Assumes the </a:t>
            </a:r>
            <a:r>
              <a:rPr lang="fr-FR" sz="1200" dirty="0" err="1"/>
              <a:t>association’s</a:t>
            </a:r>
            <a:r>
              <a:rPr lang="fr-FR" sz="1200" dirty="0"/>
              <a:t> </a:t>
            </a:r>
            <a:r>
              <a:rPr lang="fr-FR" sz="1200" dirty="0" err="1"/>
              <a:t>responsability</a:t>
            </a:r>
            <a:endParaRPr lang="fr-FR" sz="1200" dirty="0"/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sz="1200" dirty="0" err="1" smtClean="0"/>
              <a:t>Ensures</a:t>
            </a:r>
            <a:r>
              <a:rPr lang="fr-FR" sz="1200" dirty="0" smtClean="0"/>
              <a:t> </a:t>
            </a:r>
            <a:r>
              <a:rPr lang="fr-FR" sz="1200" dirty="0"/>
              <a:t>the </a:t>
            </a:r>
            <a:r>
              <a:rPr lang="fr-FR" sz="1200" dirty="0" err="1"/>
              <a:t>operation</a:t>
            </a:r>
            <a:r>
              <a:rPr lang="fr-FR" sz="1200" dirty="0"/>
              <a:t> of the </a:t>
            </a:r>
            <a:r>
              <a:rPr lang="fr-FR" sz="1200" dirty="0" smtClean="0"/>
              <a:t>association</a:t>
            </a:r>
            <a:endParaRPr lang="fr-FR" sz="1200" dirty="0"/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7350002" y="3908425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/>
              <a:t>?</a:t>
            </a:r>
            <a:endParaRPr lang="fr-FR" sz="2000" b="1" kern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298809" y="1754871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E50019"/>
                </a:solidFill>
              </a:rPr>
              <a:t>President</a:t>
            </a:r>
            <a:endParaRPr lang="en-US" b="1" dirty="0">
              <a:solidFill>
                <a:srgbClr val="E50019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230372" y="3056726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E50019"/>
                </a:solidFill>
              </a:rPr>
              <a:t>Secretary</a:t>
            </a:r>
            <a:endParaRPr lang="en-US" b="1" dirty="0">
              <a:solidFill>
                <a:srgbClr val="E50019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245255" y="5151865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E50019"/>
                </a:solidFill>
              </a:rPr>
              <a:t>Treasurer</a:t>
            </a:r>
            <a:endParaRPr lang="en-US" b="1" dirty="0">
              <a:solidFill>
                <a:srgbClr val="E50019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060519" y="3050706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50019"/>
                </a:solidFill>
              </a:rPr>
              <a:t>Head of </a:t>
            </a:r>
            <a:r>
              <a:rPr lang="fr-FR" b="1" dirty="0" err="1" smtClean="0">
                <a:solidFill>
                  <a:srgbClr val="E50019"/>
                </a:solidFill>
              </a:rPr>
              <a:t>comm</a:t>
            </a:r>
            <a:r>
              <a:rPr lang="fr-FR" b="1" dirty="0" smtClean="0">
                <a:solidFill>
                  <a:srgbClr val="E50019"/>
                </a:solidFill>
              </a:rPr>
              <a:t>.</a:t>
            </a:r>
            <a:endParaRPr lang="en-US" b="1" dirty="0">
              <a:solidFill>
                <a:srgbClr val="E50019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088249" y="5167383"/>
            <a:ext cx="17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E50019"/>
                </a:solidFill>
              </a:rPr>
              <a:t>Vice-President</a:t>
            </a:r>
            <a:endParaRPr lang="en-US" b="1" dirty="0">
              <a:solidFill>
                <a:srgbClr val="E50019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718935" y="1856674"/>
            <a:ext cx="2576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99D"/>
              </a:buClr>
            </a:pPr>
            <a:r>
              <a:rPr lang="fr-FR" sz="1600" b="1" dirty="0" smtClean="0"/>
              <a:t>Head of </a:t>
            </a:r>
            <a:r>
              <a:rPr lang="fr-FR" sz="1600" b="1" dirty="0" err="1" smtClean="0"/>
              <a:t>comm</a:t>
            </a:r>
            <a:r>
              <a:rPr lang="fr-FR" sz="1600" b="1" dirty="0" smtClean="0"/>
              <a:t>. :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sz="1200" dirty="0" smtClean="0"/>
              <a:t>Manages </a:t>
            </a:r>
            <a:r>
              <a:rPr lang="fr-FR" sz="1200" dirty="0"/>
              <a:t>communication </a:t>
            </a:r>
            <a:r>
              <a:rPr lang="fr-FR" sz="1200" dirty="0" err="1" smtClean="0"/>
              <a:t>tools</a:t>
            </a:r>
            <a:endParaRPr lang="fr-FR" sz="1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731838" y="4413201"/>
            <a:ext cx="242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99D"/>
              </a:buClr>
            </a:pPr>
            <a:r>
              <a:rPr lang="fr-FR" sz="1600" b="1" dirty="0" err="1" smtClean="0"/>
              <a:t>Treasurer</a:t>
            </a:r>
            <a:r>
              <a:rPr lang="fr-FR" b="1" dirty="0" smtClean="0"/>
              <a:t> </a:t>
            </a:r>
            <a:r>
              <a:rPr lang="fr-FR" sz="1600" b="1" dirty="0" smtClean="0"/>
              <a:t>: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sz="1200" dirty="0" err="1"/>
              <a:t>Keeps</a:t>
            </a:r>
            <a:r>
              <a:rPr lang="fr-FR" sz="1200" dirty="0"/>
              <a:t> the </a:t>
            </a:r>
            <a:r>
              <a:rPr lang="fr-FR" sz="1200" dirty="0" err="1"/>
              <a:t>account</a:t>
            </a:r>
            <a:r>
              <a:rPr lang="fr-FR" sz="1200" dirty="0"/>
              <a:t> books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Makes </a:t>
            </a:r>
            <a:r>
              <a:rPr lang="en-US" sz="1200" dirty="0"/>
              <a:t>forecasts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Approves </a:t>
            </a:r>
            <a:r>
              <a:rPr lang="en-US" sz="1200" dirty="0"/>
              <a:t>financial projects</a:t>
            </a:r>
          </a:p>
        </p:txBody>
      </p:sp>
      <p:sp>
        <p:nvSpPr>
          <p:cNvPr id="41" name="Forme libre 40"/>
          <p:cNvSpPr>
            <a:spLocks noChangeAspect="1"/>
          </p:cNvSpPr>
          <p:nvPr/>
        </p:nvSpPr>
        <p:spPr>
          <a:xfrm>
            <a:off x="10620000" y="180000"/>
            <a:ext cx="1260000" cy="1260000"/>
          </a:xfrm>
          <a:custGeom>
            <a:avLst/>
            <a:gdLst>
              <a:gd name="connsiteX0" fmla="*/ 0 w 2045996"/>
              <a:gd name="connsiteY0" fmla="*/ 1022998 h 2045996"/>
              <a:gd name="connsiteX1" fmla="*/ 1022998 w 2045996"/>
              <a:gd name="connsiteY1" fmla="*/ 0 h 2045996"/>
              <a:gd name="connsiteX2" fmla="*/ 2045996 w 2045996"/>
              <a:gd name="connsiteY2" fmla="*/ 1022998 h 2045996"/>
              <a:gd name="connsiteX3" fmla="*/ 1022998 w 2045996"/>
              <a:gd name="connsiteY3" fmla="*/ 2045996 h 2045996"/>
              <a:gd name="connsiteX4" fmla="*/ 0 w 2045996"/>
              <a:gd name="connsiteY4" fmla="*/ 1022998 h 20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996" h="2045996">
                <a:moveTo>
                  <a:pt x="0" y="1022998"/>
                </a:moveTo>
                <a:cubicBezTo>
                  <a:pt x="0" y="458012"/>
                  <a:pt x="458012" y="0"/>
                  <a:pt x="1022998" y="0"/>
                </a:cubicBezTo>
                <a:cubicBezTo>
                  <a:pt x="1587984" y="0"/>
                  <a:pt x="2045996" y="458012"/>
                  <a:pt x="2045996" y="1022998"/>
                </a:cubicBezTo>
                <a:cubicBezTo>
                  <a:pt x="2045996" y="1587984"/>
                  <a:pt x="1587984" y="2045996"/>
                  <a:pt x="1022998" y="2045996"/>
                </a:cubicBezTo>
                <a:cubicBezTo>
                  <a:pt x="458012" y="2045996"/>
                  <a:pt x="0" y="1587984"/>
                  <a:pt x="0" y="1022998"/>
                </a:cubicBezTo>
                <a:close/>
              </a:path>
            </a:pathLst>
          </a:custGeom>
          <a:blipFill dpi="0" rotWithShape="0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E5001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109" tIns="330109" rIns="330109" bIns="33010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2400" b="1" kern="1200" dirty="0">
              <a:solidFill>
                <a:schemeClr val="bg1"/>
              </a:solidFill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002" y="1779966"/>
            <a:ext cx="1260000" cy="12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28" name="ZoneTexte 27"/>
          <p:cNvSpPr txBox="1"/>
          <p:nvPr/>
        </p:nvSpPr>
        <p:spPr>
          <a:xfrm>
            <a:off x="731838" y="2112153"/>
            <a:ext cx="2741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A99D"/>
              </a:buClr>
            </a:pPr>
            <a:r>
              <a:rPr lang="fr-FR" b="1" dirty="0" err="1" smtClean="0"/>
              <a:t>Secretary</a:t>
            </a:r>
            <a:r>
              <a:rPr lang="fr-FR" b="1" dirty="0" smtClean="0"/>
              <a:t> </a:t>
            </a:r>
            <a:r>
              <a:rPr lang="fr-FR" sz="1600" b="1" dirty="0" smtClean="0"/>
              <a:t>: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Sends </a:t>
            </a:r>
            <a:r>
              <a:rPr lang="en-US" sz="1200" dirty="0"/>
              <a:t>out invitations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Makes the reports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Corresponds with </a:t>
            </a:r>
            <a:r>
              <a:rPr lang="en-US" sz="1200" dirty="0"/>
              <a:t>public </a:t>
            </a:r>
            <a:r>
              <a:rPr lang="en-US" sz="1200" dirty="0" smtClean="0"/>
              <a:t>authorities</a:t>
            </a:r>
            <a:endParaRPr lang="en-US" sz="1200" dirty="0"/>
          </a:p>
        </p:txBody>
      </p:sp>
      <p:sp>
        <p:nvSpPr>
          <p:cNvPr id="30" name="Forme libre 29"/>
          <p:cNvSpPr/>
          <p:nvPr/>
        </p:nvSpPr>
        <p:spPr>
          <a:xfrm>
            <a:off x="5252578" y="4980452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/>
              <a:t>?</a:t>
            </a:r>
            <a:endParaRPr lang="fr-FR" sz="2000" b="1" kern="1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5482467" y="616393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E50019"/>
                </a:solidFill>
              </a:rPr>
              <a:t>Other</a:t>
            </a:r>
            <a:endParaRPr lang="en-US" b="1" dirty="0">
              <a:solidFill>
                <a:srgbClr val="E5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4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/>
          <p:cNvSpPr>
            <a:spLocks noChangeAspect="1"/>
          </p:cNvSpPr>
          <p:nvPr/>
        </p:nvSpPr>
        <p:spPr>
          <a:xfrm>
            <a:off x="10616089" y="187495"/>
            <a:ext cx="1260000" cy="126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1039505" y="1885486"/>
            <a:ext cx="3780000" cy="3780000"/>
          </a:xfrm>
          <a:prstGeom prst="ellipse">
            <a:avLst/>
          </a:prstGeom>
          <a:noFill/>
          <a:ln w="101600"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36F72-E101-481E-A9EB-522B1AC18287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ras Bold ITC" panose="020B0907030504020204" pitchFamily="34" charset="0"/>
              </a:rPr>
              <a:t>Support &amp; </a:t>
            </a:r>
            <a:r>
              <a:rPr lang="fr-FR" dirty="0" err="1" smtClean="0">
                <a:latin typeface="Eras Bold ITC" panose="020B0907030504020204" pitchFamily="34" charset="0"/>
              </a:rPr>
              <a:t>Well-being</a:t>
            </a:r>
            <a:r>
              <a:rPr lang="fr-FR" dirty="0" smtClean="0">
                <a:latin typeface="Eras Bold ITC" panose="020B0907030504020204" pitchFamily="34" charset="0"/>
              </a:rPr>
              <a:t> : sports 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4125328" y="2554653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/>
              <a:t>?</a:t>
            </a:r>
            <a:endParaRPr lang="fr-FR" sz="2000" b="1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3427926" y="4701034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/>
              <a:t>?</a:t>
            </a:r>
            <a:endParaRPr lang="fr-FR" sz="2000" b="1" kern="1200" dirty="0"/>
          </a:p>
        </p:txBody>
      </p:sp>
      <p:sp>
        <p:nvSpPr>
          <p:cNvPr id="19" name="Forme libre 18"/>
          <p:cNvSpPr/>
          <p:nvPr/>
        </p:nvSpPr>
        <p:spPr>
          <a:xfrm>
            <a:off x="1171088" y="4701034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/>
              <a:t>?</a:t>
            </a:r>
            <a:endParaRPr lang="fr-FR" sz="2000" b="1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473686" y="2554653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kern="1200" dirty="0" smtClean="0"/>
              <a:t>?</a:t>
            </a:r>
            <a:endParaRPr lang="fr-FR" sz="2000" b="1" kern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2356270" y="2501401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E50019"/>
                </a:solidFill>
              </a:rPr>
              <a:t>Delegate</a:t>
            </a:r>
            <a:endParaRPr lang="en-US" b="1" dirty="0">
              <a:solidFill>
                <a:srgbClr val="E50019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108" y="4701034"/>
            <a:ext cx="1890000" cy="1260000"/>
          </a:xfrm>
          <a:prstGeom prst="ellipse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3" y="4701034"/>
            <a:ext cx="2520000" cy="1260000"/>
          </a:xfrm>
          <a:prstGeom prst="ellipse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84" y="4701034"/>
            <a:ext cx="1894534" cy="1260000"/>
          </a:xfrm>
          <a:prstGeom prst="ellipse">
            <a:avLst/>
          </a:prstGeom>
        </p:spPr>
      </p:pic>
      <p:sp>
        <p:nvSpPr>
          <p:cNvPr id="25" name="Forme libre 24"/>
          <p:cNvSpPr/>
          <p:nvPr/>
        </p:nvSpPr>
        <p:spPr>
          <a:xfrm>
            <a:off x="2299507" y="1228117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900" kern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539944" y="1531245"/>
            <a:ext cx="33412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A99D"/>
              </a:buClr>
            </a:pPr>
            <a:r>
              <a:rPr lang="fr-FR" sz="2400" b="1" dirty="0" smtClean="0"/>
              <a:t>Objective :</a:t>
            </a:r>
            <a:endParaRPr lang="fr-FR" b="1" dirty="0" smtClean="0"/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Inclusion</a:t>
            </a:r>
            <a:endParaRPr lang="fr-FR" dirty="0"/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Stress management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dirty="0"/>
              <a:t>C</a:t>
            </a:r>
            <a:r>
              <a:rPr lang="fr-FR" dirty="0" smtClean="0"/>
              <a:t>onnections </a:t>
            </a:r>
            <a:r>
              <a:rPr lang="fr-FR" dirty="0" err="1" smtClean="0"/>
              <a:t>between</a:t>
            </a:r>
            <a:r>
              <a:rPr lang="fr-FR" dirty="0" smtClean="0"/>
              <a:t> people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Know new places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516588" y="3184654"/>
            <a:ext cx="51324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A99D"/>
              </a:buClr>
            </a:pPr>
            <a:r>
              <a:rPr lang="fr-FR" sz="2400" b="1" dirty="0" smtClean="0"/>
              <a:t>How :</a:t>
            </a:r>
            <a:endParaRPr lang="fr-FR" b="1" dirty="0" smtClean="0"/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Sport clubs (on social </a:t>
            </a:r>
            <a:r>
              <a:rPr lang="fr-FR" dirty="0" err="1" smtClean="0"/>
              <a:t>platforms</a:t>
            </a:r>
            <a:r>
              <a:rPr lang="fr-FR" dirty="0" smtClean="0"/>
              <a:t>)</a:t>
            </a:r>
            <a:endParaRPr lang="fr-FR" dirty="0"/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Connection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associations</a:t>
            </a:r>
          </a:p>
          <a:p>
            <a:pPr marL="180000" indent="-180000"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Direct </a:t>
            </a:r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members</a:t>
            </a:r>
            <a:r>
              <a:rPr lang="fr-FR" dirty="0" smtClean="0"/>
              <a:t> of AITAP</a:t>
            </a:r>
          </a:p>
        </p:txBody>
      </p:sp>
    </p:spTree>
    <p:extLst>
      <p:ext uri="{BB962C8B-B14F-4D97-AF65-F5344CB8AC3E}">
        <p14:creationId xmlns:p14="http://schemas.microsoft.com/office/powerpoint/2010/main" val="36163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9D60-D893-439E-A17F-6FEB4B914AC9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36600" y="314036"/>
            <a:ext cx="10728325" cy="871827"/>
          </a:xfrm>
        </p:spPr>
        <p:txBody>
          <a:bodyPr/>
          <a:lstStyle/>
          <a:p>
            <a:r>
              <a:rPr lang="fr-FR" dirty="0" err="1" smtClean="0">
                <a:latin typeface="Eras Bold ITC" panose="020B0907030504020204" pitchFamily="34" charset="0"/>
              </a:rPr>
              <a:t>Volunteers</a:t>
            </a:r>
            <a:endParaRPr lang="en-US" dirty="0">
              <a:latin typeface="Eras Bold ITC" panose="020B0907030504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457304"/>
            <a:ext cx="5847475" cy="3902554"/>
          </a:xfrm>
          <a:prstGeom prst="roundRect">
            <a:avLst/>
          </a:prstGeom>
        </p:spPr>
      </p:pic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98639" y="2392918"/>
            <a:ext cx="5086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A99D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400" dirty="0" smtClean="0"/>
              <a:t>Present voluntarily </a:t>
            </a:r>
            <a:r>
              <a:rPr lang="en-US" sz="2400" dirty="0"/>
              <a:t>at </a:t>
            </a:r>
            <a:r>
              <a:rPr lang="en-US" sz="2400" dirty="0" smtClean="0"/>
              <a:t>events </a:t>
            </a:r>
          </a:p>
          <a:p>
            <a:pPr marL="342900" indent="-342900">
              <a:lnSpc>
                <a:spcPct val="150000"/>
              </a:lnSpc>
              <a:buClr>
                <a:srgbClr val="00A99D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400" dirty="0" smtClean="0"/>
              <a:t>Do </a:t>
            </a:r>
            <a:r>
              <a:rPr lang="en-US" sz="2400" dirty="0"/>
              <a:t>specific </a:t>
            </a:r>
            <a:r>
              <a:rPr lang="en-US" sz="2400" dirty="0" smtClean="0"/>
              <a:t>tasks in events</a:t>
            </a:r>
          </a:p>
          <a:p>
            <a:pPr marL="342900" indent="-342900">
              <a:lnSpc>
                <a:spcPct val="150000"/>
              </a:lnSpc>
              <a:buClr>
                <a:srgbClr val="00A99D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400" dirty="0" smtClean="0"/>
              <a:t>Recognizable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their</a:t>
            </a:r>
            <a:r>
              <a:rPr lang="fr-FR" sz="2400" dirty="0" smtClean="0"/>
              <a:t> T-Shirts !</a:t>
            </a:r>
            <a:endParaRPr lang="en-US" sz="2400" dirty="0" smtClean="0"/>
          </a:p>
        </p:txBody>
      </p:sp>
      <p:sp>
        <p:nvSpPr>
          <p:cNvPr id="11" name="Forme libre 10"/>
          <p:cNvSpPr>
            <a:spLocks noChangeAspect="1"/>
          </p:cNvSpPr>
          <p:nvPr/>
        </p:nvSpPr>
        <p:spPr>
          <a:xfrm>
            <a:off x="10706089" y="277495"/>
            <a:ext cx="1080000" cy="1080000"/>
          </a:xfrm>
          <a:custGeom>
            <a:avLst/>
            <a:gdLst>
              <a:gd name="connsiteX0" fmla="*/ 0 w 1474853"/>
              <a:gd name="connsiteY0" fmla="*/ 737427 h 1474853"/>
              <a:gd name="connsiteX1" fmla="*/ 737427 w 1474853"/>
              <a:gd name="connsiteY1" fmla="*/ 0 h 1474853"/>
              <a:gd name="connsiteX2" fmla="*/ 1474854 w 1474853"/>
              <a:gd name="connsiteY2" fmla="*/ 737427 h 1474853"/>
              <a:gd name="connsiteX3" fmla="*/ 737427 w 1474853"/>
              <a:gd name="connsiteY3" fmla="*/ 1474854 h 1474853"/>
              <a:gd name="connsiteX4" fmla="*/ 0 w 1474853"/>
              <a:gd name="connsiteY4" fmla="*/ 737427 h 147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853" h="1474853">
                <a:moveTo>
                  <a:pt x="0" y="737427"/>
                </a:moveTo>
                <a:cubicBezTo>
                  <a:pt x="0" y="330157"/>
                  <a:pt x="330157" y="0"/>
                  <a:pt x="737427" y="0"/>
                </a:cubicBezTo>
                <a:cubicBezTo>
                  <a:pt x="1144697" y="0"/>
                  <a:pt x="1474854" y="330157"/>
                  <a:pt x="1474854" y="737427"/>
                </a:cubicBezTo>
                <a:cubicBezTo>
                  <a:pt x="1474854" y="1144697"/>
                  <a:pt x="1144697" y="1474854"/>
                  <a:pt x="737427" y="1474854"/>
                </a:cubicBezTo>
                <a:cubicBezTo>
                  <a:pt x="330157" y="1474854"/>
                  <a:pt x="0" y="1144697"/>
                  <a:pt x="0" y="737427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E50019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F1FC-2448-4DD7-915A-C205751AE13F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ras Bold ITC" panose="020B0907030504020204" pitchFamily="34" charset="0"/>
              </a:rPr>
              <a:t>CEA Grenoble</a:t>
            </a:r>
            <a:endParaRPr lang="en-US" dirty="0">
              <a:latin typeface="Eras Bold ITC" panose="020B0907030504020204" pitchFamily="34" charset="0"/>
            </a:endParaRPr>
          </a:p>
        </p:txBody>
      </p:sp>
      <p:pic>
        <p:nvPicPr>
          <p:cNvPr id="5" name="Google Shape;103;p2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24084" y="2655934"/>
            <a:ext cx="5068988" cy="33735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85419"/>
              </p:ext>
            </p:extLst>
          </p:nvPr>
        </p:nvGraphicFramePr>
        <p:xfrm>
          <a:off x="731838" y="1821946"/>
          <a:ext cx="5257789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190">
                  <a:extLst>
                    <a:ext uri="{9D8B030D-6E8A-4147-A177-3AD203B41FA5}">
                      <a16:colId xmlns:a16="http://schemas.microsoft.com/office/drawing/2014/main" val="1779087492"/>
                    </a:ext>
                  </a:extLst>
                </a:gridCol>
                <a:gridCol w="2626599">
                  <a:extLst>
                    <a:ext uri="{9D8B030D-6E8A-4147-A177-3AD203B41FA5}">
                      <a16:colId xmlns:a16="http://schemas.microsoft.com/office/drawing/2014/main" val="1400128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 smtClean="0"/>
                        <a:t>Employees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In </a:t>
                      </a:r>
                      <a:r>
                        <a:rPr lang="fr-FR" sz="2400" dirty="0" err="1" smtClean="0"/>
                        <a:t>numbers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06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Interns</a:t>
                      </a:r>
                      <a:r>
                        <a:rPr lang="fr-FR" dirty="0" smtClean="0"/>
                        <a:t> :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245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1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Work-study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students</a:t>
                      </a:r>
                      <a:r>
                        <a:rPr lang="fr-FR" baseline="0" dirty="0" smtClean="0"/>
                        <a:t> :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237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4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PhDs</a:t>
                      </a:r>
                      <a:r>
                        <a:rPr lang="fr-FR" dirty="0" smtClean="0"/>
                        <a:t> &amp; Post-docs :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775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60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CDDs</a:t>
                      </a:r>
                      <a:r>
                        <a:rPr lang="fr-FR" dirty="0" smtClean="0"/>
                        <a:t> :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463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67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Total :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1720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44293"/>
                  </a:ext>
                </a:extLst>
              </a:tr>
            </a:tbl>
          </a:graphicData>
        </a:graphic>
      </p:graphicFrame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70F9C-DE27-46AB-8173-EB261EC5CB62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ras Bold ITC" panose="020B0907030504020204" pitchFamily="34" charset="0"/>
              </a:rPr>
              <a:t>Why</a:t>
            </a:r>
            <a:r>
              <a:rPr lang="fr-FR" dirty="0" smtClean="0">
                <a:latin typeface="Eras Bold ITC" panose="020B0907030504020204" pitchFamily="34" charset="0"/>
              </a:rPr>
              <a:t> </a:t>
            </a:r>
            <a:r>
              <a:rPr lang="fr-FR" dirty="0" err="1">
                <a:latin typeface="Eras Bold ITC" panose="020B0907030504020204" pitchFamily="34" charset="0"/>
              </a:rPr>
              <a:t>b</a:t>
            </a:r>
            <a:r>
              <a:rPr lang="fr-FR" dirty="0" err="1" smtClean="0">
                <a:latin typeface="Eras Bold ITC" panose="020B0907030504020204" pitchFamily="34" charset="0"/>
              </a:rPr>
              <a:t>eing</a:t>
            </a:r>
            <a:r>
              <a:rPr lang="fr-FR" dirty="0" smtClean="0">
                <a:latin typeface="Eras Bold ITC" panose="020B0907030504020204" pitchFamily="34" charset="0"/>
              </a:rPr>
              <a:t> part of AITAP ?</a:t>
            </a:r>
            <a:endParaRPr lang="en-US" dirty="0">
              <a:latin typeface="Eras Bold ITC" panose="020B0907030504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53297"/>
              </p:ext>
            </p:extLst>
          </p:nvPr>
        </p:nvGraphicFramePr>
        <p:xfrm>
          <a:off x="2032000" y="1824196"/>
          <a:ext cx="81280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648470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72900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For </a:t>
                      </a:r>
                      <a:r>
                        <a:rPr lang="fr-FR" sz="2400" b="1" dirty="0" err="1" smtClean="0"/>
                        <a:t>members</a:t>
                      </a:r>
                      <a:r>
                        <a:rPr lang="fr-FR" sz="2400" b="1" baseline="0" dirty="0" smtClean="0"/>
                        <a:t> of AITAP</a:t>
                      </a:r>
                      <a:endParaRPr lang="en-US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For adhérents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00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87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00A99D"/>
                        </a:buClr>
                        <a:buFont typeface="Arial" panose="020B0604020202020204" pitchFamily="34" charset="0"/>
                        <a:buNone/>
                      </a:pPr>
                      <a:endParaRPr lang="fr-FR" dirty="0" smtClean="0"/>
                    </a:p>
                    <a:p>
                      <a:pPr marL="0" indent="0" algn="l">
                        <a:buClr>
                          <a:srgbClr val="00A99D"/>
                        </a:buClr>
                        <a:buFont typeface="Arial" panose="020B0604020202020204" pitchFamily="34" charset="0"/>
                        <a:buNone/>
                      </a:pPr>
                      <a:endParaRPr lang="fr-FR" dirty="0" smtClean="0"/>
                    </a:p>
                    <a:p>
                      <a:pPr marL="0" indent="0" algn="l">
                        <a:buClr>
                          <a:srgbClr val="00A99D"/>
                        </a:buClr>
                        <a:buFont typeface="Arial" panose="020B0604020202020204" pitchFamily="34" charset="0"/>
                        <a:buNone/>
                      </a:pPr>
                      <a:endParaRPr lang="fr-FR" dirty="0" smtClean="0"/>
                    </a:p>
                    <a:p>
                      <a:pPr marL="0" indent="0" algn="l">
                        <a:buClr>
                          <a:srgbClr val="00A99D"/>
                        </a:buClr>
                        <a:buFont typeface="Arial" panose="020B0604020202020204" pitchFamily="34" charset="0"/>
                        <a:buNone/>
                      </a:pPr>
                      <a:endParaRPr lang="fr-FR" dirty="0" smtClean="0"/>
                    </a:p>
                    <a:p>
                      <a:pPr marL="0" indent="0" algn="l">
                        <a:buClr>
                          <a:srgbClr val="00A99D"/>
                        </a:buClr>
                        <a:buFont typeface="Arial" panose="020B0604020202020204" pitchFamily="34" charset="0"/>
                        <a:buNone/>
                      </a:pPr>
                      <a:endParaRPr lang="fr-FR" dirty="0" smtClean="0"/>
                    </a:p>
                    <a:p>
                      <a:pPr marL="0" indent="0" algn="l">
                        <a:buClr>
                          <a:srgbClr val="00A99D"/>
                        </a:buClr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A99D"/>
                        </a:buClr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770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A99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 smtClean="0"/>
                        <a:t>Being</a:t>
                      </a:r>
                      <a:r>
                        <a:rPr lang="fr-FR" dirty="0" smtClean="0"/>
                        <a:t> in a </a:t>
                      </a:r>
                      <a:r>
                        <a:rPr lang="fr-FR" dirty="0" err="1" smtClean="0"/>
                        <a:t>project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A99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 smtClean="0"/>
                        <a:t>Making</a:t>
                      </a:r>
                      <a:r>
                        <a:rPr lang="fr-FR" baseline="0" dirty="0" smtClean="0"/>
                        <a:t> new contacts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92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99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err="1" smtClean="0"/>
                        <a:t>Developping</a:t>
                      </a:r>
                      <a:r>
                        <a:rPr lang="en-US" dirty="0" smtClean="0"/>
                        <a:t> new skills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A99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dirty="0" err="1" smtClean="0"/>
                        <a:t>Enhancing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your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research</a:t>
                      </a:r>
                      <a:r>
                        <a:rPr lang="fr-FR" baseline="0" dirty="0" smtClean="0"/>
                        <a:t> life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8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99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 err="1" smtClean="0"/>
                        <a:t>Helping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others</a:t>
                      </a:r>
                      <a:endParaRPr lang="en-US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A99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Taking care of yourselves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16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99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dirty="0" err="1" smtClean="0"/>
                        <a:t>Driving</a:t>
                      </a:r>
                      <a:r>
                        <a:rPr lang="fr-FR" dirty="0" smtClean="0"/>
                        <a:t> initiatives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A99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Free or Pay less to attend events</a:t>
                      </a:r>
                      <a:endParaRPr lang="fr-FR" baseline="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A99D"/>
                        </a:buClr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24221"/>
                  </a:ext>
                </a:extLst>
              </a:tr>
            </a:tbl>
          </a:graphicData>
        </a:graphic>
      </p:graphicFrame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3342163" y="2504756"/>
            <a:ext cx="1260000" cy="1260000"/>
            <a:chOff x="5165836" y="2611202"/>
            <a:chExt cx="1746970" cy="1746970"/>
          </a:xfrm>
        </p:grpSpPr>
        <p:sp>
          <p:nvSpPr>
            <p:cNvPr id="8" name="Forme libre 7"/>
            <p:cNvSpPr/>
            <p:nvPr/>
          </p:nvSpPr>
          <p:spPr>
            <a:xfrm>
              <a:off x="5165836" y="2611202"/>
              <a:ext cx="1746970" cy="1746970"/>
            </a:xfrm>
            <a:custGeom>
              <a:avLst/>
              <a:gdLst>
                <a:gd name="connsiteX0" fmla="*/ 0 w 1746970"/>
                <a:gd name="connsiteY0" fmla="*/ 873485 h 1746970"/>
                <a:gd name="connsiteX1" fmla="*/ 873485 w 1746970"/>
                <a:gd name="connsiteY1" fmla="*/ 0 h 1746970"/>
                <a:gd name="connsiteX2" fmla="*/ 1746970 w 1746970"/>
                <a:gd name="connsiteY2" fmla="*/ 873485 h 1746970"/>
                <a:gd name="connsiteX3" fmla="*/ 873485 w 1746970"/>
                <a:gd name="connsiteY3" fmla="*/ 1746970 h 1746970"/>
                <a:gd name="connsiteX4" fmla="*/ 0 w 1746970"/>
                <a:gd name="connsiteY4" fmla="*/ 873485 h 174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970" h="1746970">
                  <a:moveTo>
                    <a:pt x="0" y="873485"/>
                  </a:moveTo>
                  <a:cubicBezTo>
                    <a:pt x="0" y="391073"/>
                    <a:pt x="391073" y="0"/>
                    <a:pt x="873485" y="0"/>
                  </a:cubicBezTo>
                  <a:cubicBezTo>
                    <a:pt x="1355897" y="0"/>
                    <a:pt x="1746970" y="391073"/>
                    <a:pt x="1746970" y="873485"/>
                  </a:cubicBezTo>
                  <a:cubicBezTo>
                    <a:pt x="1746970" y="1355897"/>
                    <a:pt x="1355897" y="1746970"/>
                    <a:pt x="873485" y="1746970"/>
                  </a:cubicBezTo>
                  <a:cubicBezTo>
                    <a:pt x="391073" y="1746970"/>
                    <a:pt x="0" y="1355897"/>
                    <a:pt x="0" y="873485"/>
                  </a:cubicBezTo>
                  <a:close/>
                </a:path>
              </a:pathLst>
            </a:custGeom>
            <a:noFill/>
            <a:ln w="38100">
              <a:solidFill>
                <a:srgbClr val="00A99D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938" tIns="293938" rIns="293938" bIns="293938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000" kern="1200" dirty="0"/>
            </a:p>
          </p:txBody>
        </p:sp>
        <p:sp>
          <p:nvSpPr>
            <p:cNvPr id="9" name="Google Shape;108;p1"/>
            <p:cNvSpPr>
              <a:spLocks noChangeAspect="1"/>
            </p:cNvSpPr>
            <p:nvPr/>
          </p:nvSpPr>
          <p:spPr>
            <a:xfrm>
              <a:off x="5252671" y="3008981"/>
              <a:ext cx="1540015" cy="1216371"/>
            </a:xfrm>
            <a:custGeom>
              <a:avLst/>
              <a:gdLst/>
              <a:ahLst/>
              <a:cxnLst/>
              <a:rect l="l" t="t" r="r" b="b"/>
              <a:pathLst>
                <a:path w="7616868" h="6016136" extrusionOk="0">
                  <a:moveTo>
                    <a:pt x="0" y="0"/>
                  </a:moveTo>
                  <a:lnTo>
                    <a:pt x="7616868" y="0"/>
                  </a:lnTo>
                  <a:lnTo>
                    <a:pt x="7616868" y="6016136"/>
                  </a:lnTo>
                  <a:lnTo>
                    <a:pt x="0" y="60161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71" y="2504756"/>
            <a:ext cx="1260000" cy="1260000"/>
          </a:xfrm>
          <a:prstGeom prst="ellipse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89942" y="1001197"/>
            <a:ext cx="2005677" cy="369332"/>
          </a:xfrm>
          <a:prstGeom prst="rect">
            <a:avLst/>
          </a:prstGeom>
          <a:ln>
            <a:solidFill>
              <a:srgbClr val="E50019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free </a:t>
            </a:r>
            <a:r>
              <a:rPr lang="en-US" dirty="0" smtClean="0"/>
              <a:t>subscription !</a:t>
            </a:r>
            <a:endParaRPr lang="en-US" dirty="0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11DB-FBDA-4A6E-A679-4CF411261984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ras Bold ITC" panose="020B0907030504020204" pitchFamily="34" charset="0"/>
              </a:rPr>
              <a:t>Contacts</a:t>
            </a:r>
            <a:endParaRPr lang="en-US" dirty="0">
              <a:latin typeface="Eras Bold ITC" panose="020B0907030504020204" pitchFamily="34" charset="0"/>
            </a:endParaRPr>
          </a:p>
        </p:txBody>
      </p:sp>
      <p:graphicFrame>
        <p:nvGraphicFramePr>
          <p:cNvPr id="7" name="Google Shape;232;p12"/>
          <p:cNvGraphicFramePr/>
          <p:nvPr>
            <p:extLst>
              <p:ext uri="{D42A27DB-BD31-4B8C-83A1-F6EECF244321}">
                <p14:modId xmlns:p14="http://schemas.microsoft.com/office/powerpoint/2010/main" val="189966216"/>
              </p:ext>
            </p:extLst>
          </p:nvPr>
        </p:nvGraphicFramePr>
        <p:xfrm>
          <a:off x="731838" y="1253102"/>
          <a:ext cx="10800000" cy="3965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</a:rPr>
                        <a:t>CEA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</a:rPr>
                        <a:t>Doctoral college of Grenoble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Professional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Google Shape;233;p12" descr="Documents à télécharger - GIANT Innovation Campus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10176" y="2675537"/>
            <a:ext cx="185612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34;p12" descr="https://agred.org/wp-content/uploads/2024/03/agred_vecto.pn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6886" r="16886"/>
          <a:stretch/>
        </p:blipFill>
        <p:spPr>
          <a:xfrm>
            <a:off x="6020142" y="2755205"/>
            <a:ext cx="1735983" cy="81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35;p12" descr="Aucune description de photo disponible.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5059" y="3553107"/>
            <a:ext cx="1080000" cy="108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" name="Google Shape;236;p12" descr="Institut national des sciences et techniques nucléaires (INSTN) | IFP School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30638" b="23407"/>
          <a:stretch/>
        </p:blipFill>
        <p:spPr>
          <a:xfrm>
            <a:off x="2644859" y="4237692"/>
            <a:ext cx="1390075" cy="638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37;p12" descr="Présentation de l'association AISTHER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290" y="1855205"/>
            <a:ext cx="16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38;p12" descr="ACTIF CEA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 l="14810" r="15190" b="2768"/>
          <a:stretch/>
        </p:blipFill>
        <p:spPr>
          <a:xfrm>
            <a:off x="2839335" y="2495537"/>
            <a:ext cx="896793" cy="90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Google Shape;239;p12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8242" y="3727840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40;p12" descr="Les écoles doctorales de l'Université Grenoble Alpes - Collège doctoral -  Université Grenoble Alpes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90003" y="1911001"/>
            <a:ext cx="1330139" cy="80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1;p12" descr="Aucune description de photo disponible.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21676" y="4070317"/>
            <a:ext cx="1080000" cy="108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F687-3A81-4A36-8DA5-29173BFCB6A3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ras Bold ITC" panose="020B0907030504020204" pitchFamily="34" charset="0"/>
              </a:rPr>
              <a:t>Forecast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25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sp>
        <p:nvSpPr>
          <p:cNvPr id="17" name="Forme 16"/>
          <p:cNvSpPr/>
          <p:nvPr/>
        </p:nvSpPr>
        <p:spPr>
          <a:xfrm>
            <a:off x="731838" y="870589"/>
            <a:ext cx="8128000" cy="5079999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E50019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Ellipse 23"/>
          <p:cNvSpPr/>
          <p:nvPr/>
        </p:nvSpPr>
        <p:spPr>
          <a:xfrm>
            <a:off x="1532445" y="4648077"/>
            <a:ext cx="186944" cy="186944"/>
          </a:xfrm>
          <a:prstGeom prst="ellipse">
            <a:avLst/>
          </a:prstGeom>
          <a:solidFill>
            <a:srgbClr val="00A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orme libre 25"/>
          <p:cNvSpPr/>
          <p:nvPr/>
        </p:nvSpPr>
        <p:spPr>
          <a:xfrm>
            <a:off x="1625917" y="4741549"/>
            <a:ext cx="1064768" cy="1209040"/>
          </a:xfrm>
          <a:custGeom>
            <a:avLst/>
            <a:gdLst>
              <a:gd name="connsiteX0" fmla="*/ 0 w 1064768"/>
              <a:gd name="connsiteY0" fmla="*/ 0 h 1209040"/>
              <a:gd name="connsiteX1" fmla="*/ 1064768 w 1064768"/>
              <a:gd name="connsiteY1" fmla="*/ 0 h 1209040"/>
              <a:gd name="connsiteX2" fmla="*/ 1064768 w 1064768"/>
              <a:gd name="connsiteY2" fmla="*/ 1209040 h 1209040"/>
              <a:gd name="connsiteX3" fmla="*/ 0 w 1064768"/>
              <a:gd name="connsiteY3" fmla="*/ 1209040 h 1209040"/>
              <a:gd name="connsiteX4" fmla="*/ 0 w 1064768"/>
              <a:gd name="connsiteY4" fmla="*/ 0 h 12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768" h="1209040">
                <a:moveTo>
                  <a:pt x="0" y="0"/>
                </a:moveTo>
                <a:lnTo>
                  <a:pt x="1064768" y="0"/>
                </a:lnTo>
                <a:lnTo>
                  <a:pt x="1064768" y="1209040"/>
                </a:lnTo>
                <a:lnTo>
                  <a:pt x="0" y="12090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58" tIns="0" rIns="0" bIns="0" numCol="1" spcCol="1270" anchor="t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smtClean="0">
                <a:solidFill>
                  <a:srgbClr val="00A99D"/>
                </a:solidFill>
              </a:rPr>
              <a:t>May</a:t>
            </a:r>
            <a:endParaRPr lang="fr-FR" sz="2400" b="1" kern="1200" dirty="0">
              <a:solidFill>
                <a:srgbClr val="00A99D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544381" y="3675765"/>
            <a:ext cx="292608" cy="292608"/>
          </a:xfrm>
          <a:prstGeom prst="ellipse">
            <a:avLst/>
          </a:prstGeom>
          <a:solidFill>
            <a:srgbClr val="00A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orme libre 27"/>
          <p:cNvSpPr/>
          <p:nvPr/>
        </p:nvSpPr>
        <p:spPr>
          <a:xfrm>
            <a:off x="2690685" y="3822069"/>
            <a:ext cx="1349248" cy="2128519"/>
          </a:xfrm>
          <a:custGeom>
            <a:avLst/>
            <a:gdLst>
              <a:gd name="connsiteX0" fmla="*/ 0 w 1349248"/>
              <a:gd name="connsiteY0" fmla="*/ 0 h 2128519"/>
              <a:gd name="connsiteX1" fmla="*/ 1349248 w 1349248"/>
              <a:gd name="connsiteY1" fmla="*/ 0 h 2128519"/>
              <a:gd name="connsiteX2" fmla="*/ 1349248 w 1349248"/>
              <a:gd name="connsiteY2" fmla="*/ 2128519 h 2128519"/>
              <a:gd name="connsiteX3" fmla="*/ 0 w 1349248"/>
              <a:gd name="connsiteY3" fmla="*/ 2128519 h 2128519"/>
              <a:gd name="connsiteX4" fmla="*/ 0 w 1349248"/>
              <a:gd name="connsiteY4" fmla="*/ 0 h 21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248" h="2128519">
                <a:moveTo>
                  <a:pt x="0" y="0"/>
                </a:moveTo>
                <a:lnTo>
                  <a:pt x="1349248" y="0"/>
                </a:lnTo>
                <a:lnTo>
                  <a:pt x="1349248" y="2128519"/>
                </a:lnTo>
                <a:lnTo>
                  <a:pt x="0" y="2128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5047" tIns="0" rIns="0" bIns="0" numCol="1" spcCol="1270" anchor="t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err="1" smtClean="0">
                <a:solidFill>
                  <a:srgbClr val="00A99D"/>
                </a:solidFill>
              </a:rPr>
              <a:t>June</a:t>
            </a:r>
            <a:endParaRPr lang="fr-FR" sz="2400" b="1" kern="1200" dirty="0">
              <a:solidFill>
                <a:srgbClr val="00A99D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844861" y="2900557"/>
            <a:ext cx="390144" cy="390144"/>
          </a:xfrm>
          <a:prstGeom prst="ellipse">
            <a:avLst/>
          </a:prstGeom>
          <a:solidFill>
            <a:srgbClr val="00A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orme libre 29"/>
          <p:cNvSpPr/>
          <p:nvPr/>
        </p:nvSpPr>
        <p:spPr>
          <a:xfrm>
            <a:off x="4039933" y="3095629"/>
            <a:ext cx="1568704" cy="2854960"/>
          </a:xfrm>
          <a:custGeom>
            <a:avLst/>
            <a:gdLst>
              <a:gd name="connsiteX0" fmla="*/ 0 w 1568704"/>
              <a:gd name="connsiteY0" fmla="*/ 0 h 2854960"/>
              <a:gd name="connsiteX1" fmla="*/ 1568704 w 1568704"/>
              <a:gd name="connsiteY1" fmla="*/ 0 h 2854960"/>
              <a:gd name="connsiteX2" fmla="*/ 1568704 w 1568704"/>
              <a:gd name="connsiteY2" fmla="*/ 2854960 h 2854960"/>
              <a:gd name="connsiteX3" fmla="*/ 0 w 1568704"/>
              <a:gd name="connsiteY3" fmla="*/ 2854960 h 2854960"/>
              <a:gd name="connsiteX4" fmla="*/ 0 w 1568704"/>
              <a:gd name="connsiteY4" fmla="*/ 0 h 285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704" h="2854960">
                <a:moveTo>
                  <a:pt x="0" y="0"/>
                </a:moveTo>
                <a:lnTo>
                  <a:pt x="1568704" y="0"/>
                </a:lnTo>
                <a:lnTo>
                  <a:pt x="1568704" y="2854960"/>
                </a:lnTo>
                <a:lnTo>
                  <a:pt x="0" y="2854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6729" tIns="0" rIns="0" bIns="0" numCol="1" spcCol="1270" anchor="t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smtClean="0">
                <a:solidFill>
                  <a:srgbClr val="00A99D"/>
                </a:solidFill>
              </a:rPr>
              <a:t>July</a:t>
            </a:r>
            <a:endParaRPr lang="fr-FR" sz="2400" b="1" kern="1200" dirty="0">
              <a:solidFill>
                <a:srgbClr val="00A99D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356670" y="2295021"/>
            <a:ext cx="503936" cy="503936"/>
          </a:xfrm>
          <a:prstGeom prst="ellipse">
            <a:avLst/>
          </a:prstGeom>
          <a:solidFill>
            <a:srgbClr val="00A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rme libre 31"/>
          <p:cNvSpPr/>
          <p:nvPr/>
        </p:nvSpPr>
        <p:spPr>
          <a:xfrm>
            <a:off x="5608638" y="2546989"/>
            <a:ext cx="1625600" cy="3403600"/>
          </a:xfrm>
          <a:custGeom>
            <a:avLst/>
            <a:gdLst>
              <a:gd name="connsiteX0" fmla="*/ 0 w 1625600"/>
              <a:gd name="connsiteY0" fmla="*/ 0 h 3403600"/>
              <a:gd name="connsiteX1" fmla="*/ 1625600 w 1625600"/>
              <a:gd name="connsiteY1" fmla="*/ 0 h 3403600"/>
              <a:gd name="connsiteX2" fmla="*/ 1625600 w 1625600"/>
              <a:gd name="connsiteY2" fmla="*/ 3403600 h 3403600"/>
              <a:gd name="connsiteX3" fmla="*/ 0 w 1625600"/>
              <a:gd name="connsiteY3" fmla="*/ 3403600 h 3403600"/>
              <a:gd name="connsiteX4" fmla="*/ 0 w 1625600"/>
              <a:gd name="connsiteY4" fmla="*/ 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3403600">
                <a:moveTo>
                  <a:pt x="0" y="0"/>
                </a:moveTo>
                <a:lnTo>
                  <a:pt x="1625600" y="0"/>
                </a:lnTo>
                <a:lnTo>
                  <a:pt x="1625600" y="3403600"/>
                </a:lnTo>
                <a:lnTo>
                  <a:pt x="0" y="3403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025" tIns="0" rIns="0" bIns="0" numCol="1" spcCol="1270" anchor="t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smtClean="0">
                <a:solidFill>
                  <a:srgbClr val="00A99D"/>
                </a:solidFill>
              </a:rPr>
              <a:t>August</a:t>
            </a:r>
            <a:endParaRPr lang="fr-FR" sz="2400" b="1" kern="1200" dirty="0">
              <a:solidFill>
                <a:srgbClr val="00A99D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913181" y="1890653"/>
            <a:ext cx="642112" cy="642112"/>
          </a:xfrm>
          <a:prstGeom prst="ellipse">
            <a:avLst/>
          </a:prstGeom>
          <a:solidFill>
            <a:srgbClr val="00A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rme libre 33"/>
          <p:cNvSpPr/>
          <p:nvPr/>
        </p:nvSpPr>
        <p:spPr>
          <a:xfrm>
            <a:off x="7234236" y="2211709"/>
            <a:ext cx="2426209" cy="3738880"/>
          </a:xfrm>
          <a:custGeom>
            <a:avLst/>
            <a:gdLst>
              <a:gd name="connsiteX0" fmla="*/ 0 w 1625600"/>
              <a:gd name="connsiteY0" fmla="*/ 0 h 3738880"/>
              <a:gd name="connsiteX1" fmla="*/ 1625600 w 1625600"/>
              <a:gd name="connsiteY1" fmla="*/ 0 h 3738880"/>
              <a:gd name="connsiteX2" fmla="*/ 1625600 w 1625600"/>
              <a:gd name="connsiteY2" fmla="*/ 3738880 h 3738880"/>
              <a:gd name="connsiteX3" fmla="*/ 0 w 1625600"/>
              <a:gd name="connsiteY3" fmla="*/ 3738880 h 3738880"/>
              <a:gd name="connsiteX4" fmla="*/ 0 w 1625600"/>
              <a:gd name="connsiteY4" fmla="*/ 0 h 373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5600" h="3738880">
                <a:moveTo>
                  <a:pt x="0" y="0"/>
                </a:moveTo>
                <a:lnTo>
                  <a:pt x="1625600" y="0"/>
                </a:lnTo>
                <a:lnTo>
                  <a:pt x="1625600" y="3738880"/>
                </a:lnTo>
                <a:lnTo>
                  <a:pt x="0" y="3738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0242" tIns="0" rIns="0" bIns="0" numCol="1" spcCol="1270" anchor="t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b="1" kern="1200" dirty="0" err="1" smtClean="0">
                <a:solidFill>
                  <a:srgbClr val="00A99D"/>
                </a:solidFill>
              </a:rPr>
              <a:t>September</a:t>
            </a:r>
            <a:endParaRPr lang="fr-FR" sz="2400" b="1" kern="1200" dirty="0" smtClean="0">
              <a:solidFill>
                <a:srgbClr val="00A99D"/>
              </a:solidFill>
            </a:endParaRPr>
          </a:p>
          <a:p>
            <a:pPr marL="285750" lvl="0" indent="-28575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A99D"/>
              </a:buClr>
              <a:buFont typeface="Arial" panose="020B0604020202020204" pitchFamily="34" charset="0"/>
              <a:buChar char="•"/>
            </a:pPr>
            <a:r>
              <a:rPr lang="fr-FR" b="0" kern="1200" dirty="0" smtClean="0">
                <a:solidFill>
                  <a:schemeClr val="tx1"/>
                </a:solidFill>
              </a:rPr>
              <a:t>State of Progress</a:t>
            </a:r>
          </a:p>
          <a:p>
            <a:pPr marL="285750" lvl="0" indent="-28575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A99D"/>
              </a:buClr>
              <a:buFont typeface="Arial" panose="020B0604020202020204" pitchFamily="34" charset="0"/>
              <a:buChar char="•"/>
            </a:pPr>
            <a:r>
              <a:rPr lang="fr-FR" b="0" kern="1200" dirty="0" smtClean="0">
                <a:solidFill>
                  <a:schemeClr val="tx1"/>
                </a:solidFill>
              </a:rPr>
              <a:t>New meeting</a:t>
            </a:r>
            <a:endParaRPr lang="fr-FR" b="0" kern="1200" dirty="0">
              <a:solidFill>
                <a:schemeClr val="tx1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606321" y="4346625"/>
            <a:ext cx="5086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A99D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400" dirty="0"/>
              <a:t>4 months to form the </a:t>
            </a:r>
            <a:r>
              <a:rPr lang="en-US" sz="2400" dirty="0" smtClean="0"/>
              <a:t>association</a:t>
            </a:r>
          </a:p>
          <a:p>
            <a:pPr marL="342900" indent="-342900">
              <a:lnSpc>
                <a:spcPct val="150000"/>
              </a:lnSpc>
              <a:buClr>
                <a:srgbClr val="00A99D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2400" dirty="0" smtClean="0"/>
              <a:t>Easy-to-</a:t>
            </a:r>
            <a:r>
              <a:rPr lang="en-US" sz="2400" dirty="0" err="1" smtClean="0"/>
              <a:t>organise</a:t>
            </a:r>
            <a:r>
              <a:rPr lang="en-US" sz="2400" dirty="0" smtClean="0"/>
              <a:t> events</a:t>
            </a:r>
          </a:p>
          <a:p>
            <a:pPr marL="342900" indent="-342900">
              <a:lnSpc>
                <a:spcPct val="150000"/>
              </a:lnSpc>
              <a:buClr>
                <a:srgbClr val="00A99D"/>
              </a:buClr>
              <a:buSzPct val="140000"/>
              <a:buFont typeface="Wingdings" panose="05000000000000000000" pitchFamily="2" charset="2"/>
              <a:buChar char="§"/>
            </a:pPr>
            <a:r>
              <a:rPr lang="fr-FR" sz="2400" dirty="0" err="1"/>
              <a:t>it's</a:t>
            </a:r>
            <a:r>
              <a:rPr lang="fr-FR" sz="2400" dirty="0"/>
              <a:t> up to </a:t>
            </a:r>
            <a:r>
              <a:rPr lang="fr-FR" sz="2400" dirty="0" err="1" smtClean="0"/>
              <a:t>you</a:t>
            </a:r>
            <a:r>
              <a:rPr lang="fr-FR" sz="2400" dirty="0" smtClean="0"/>
              <a:t> 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11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7117" r="6136" b="7053"/>
          <a:stretch/>
        </p:blipFill>
        <p:spPr>
          <a:xfrm>
            <a:off x="8039173" y="741495"/>
            <a:ext cx="3159873" cy="310171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E7C6220-27BF-EE46-598B-6D39D773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735" y="3860912"/>
            <a:ext cx="5407706" cy="703262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latin typeface="Eras Bold ITC" panose="020B0907030504020204" pitchFamily="34" charset="0"/>
              </a:rPr>
              <a:t>Thank</a:t>
            </a:r>
            <a:r>
              <a:rPr lang="fr-FR" dirty="0" smtClean="0">
                <a:latin typeface="Eras Bold ITC" panose="020B0907030504020204" pitchFamily="34" charset="0"/>
              </a:rPr>
              <a:t> </a:t>
            </a:r>
            <a:r>
              <a:rPr lang="fr-FR" dirty="0" err="1" smtClean="0">
                <a:latin typeface="Eras Bold ITC" panose="020B0907030504020204" pitchFamily="34" charset="0"/>
              </a:rPr>
              <a:t>you</a:t>
            </a:r>
            <a:r>
              <a:rPr lang="fr-FR" dirty="0" smtClean="0">
                <a:latin typeface="Eras Bold ITC" panose="020B0907030504020204" pitchFamily="34" charset="0"/>
              </a:rPr>
              <a:t> for </a:t>
            </a:r>
            <a:r>
              <a:rPr lang="fr-FR" dirty="0" err="1" smtClean="0">
                <a:latin typeface="Eras Bold ITC" panose="020B0907030504020204" pitchFamily="34" charset="0"/>
              </a:rPr>
              <a:t>attending</a:t>
            </a:r>
            <a:r>
              <a:rPr lang="fr-FR" dirty="0" smtClean="0">
                <a:latin typeface="Eras Bold ITC" panose="020B0907030504020204" pitchFamily="34" charset="0"/>
              </a:rPr>
              <a:t> !</a:t>
            </a:r>
            <a:endParaRPr lang="fr-FR" dirty="0">
              <a:latin typeface="Eras Bold ITC" panose="020B0907030504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C06C1AD-C206-9068-1666-046183395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063" y="4704882"/>
            <a:ext cx="3001963" cy="1930400"/>
          </a:xfrm>
        </p:spPr>
        <p:txBody>
          <a:bodyPr>
            <a:normAutofit/>
          </a:bodyPr>
          <a:lstStyle/>
          <a:p>
            <a:r>
              <a:rPr lang="fr-FR" b="1" dirty="0"/>
              <a:t>CEA </a:t>
            </a:r>
            <a:r>
              <a:rPr lang="fr-FR" b="1" dirty="0" smtClean="0"/>
              <a:t>GRENOBLE - AITAP</a:t>
            </a:r>
            <a:endParaRPr lang="fr-FR" b="1" dirty="0"/>
          </a:p>
          <a:p>
            <a:r>
              <a:rPr lang="fr-FR" dirty="0" smtClean="0"/>
              <a:t>aitap@cea.fr</a:t>
            </a:r>
            <a:endParaRPr lang="fr-FR" dirty="0"/>
          </a:p>
          <a:p>
            <a:r>
              <a:rPr lang="fr-FR" dirty="0" smtClean="0"/>
              <a:t>Oliveira Alexandre +33 4 38 78 96 81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Google Shape;108;p1"/>
          <p:cNvSpPr>
            <a:spLocks/>
          </p:cNvSpPr>
          <p:nvPr/>
        </p:nvSpPr>
        <p:spPr>
          <a:xfrm>
            <a:off x="3155348" y="741495"/>
            <a:ext cx="2296217" cy="1813653"/>
          </a:xfrm>
          <a:custGeom>
            <a:avLst/>
            <a:gdLst/>
            <a:ahLst/>
            <a:cxnLst/>
            <a:rect l="l" t="t" r="r" b="b"/>
            <a:pathLst>
              <a:path w="7616868" h="6016136" extrusionOk="0">
                <a:moveTo>
                  <a:pt x="0" y="0"/>
                </a:moveTo>
                <a:lnTo>
                  <a:pt x="7616868" y="0"/>
                </a:lnTo>
                <a:lnTo>
                  <a:pt x="7616868" y="6016136"/>
                </a:lnTo>
                <a:lnTo>
                  <a:pt x="0" y="6016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ZoneTexte 1"/>
          <p:cNvSpPr txBox="1"/>
          <p:nvPr/>
        </p:nvSpPr>
        <p:spPr>
          <a:xfrm>
            <a:off x="7921658" y="3843211"/>
            <a:ext cx="3394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Interested</a:t>
            </a:r>
            <a:r>
              <a:rPr lang="fr-FR" b="1" dirty="0" smtClean="0"/>
              <a:t> </a:t>
            </a:r>
            <a:r>
              <a:rPr lang="fr-FR" b="1" dirty="0" smtClean="0"/>
              <a:t>? </a:t>
            </a:r>
          </a:p>
          <a:p>
            <a:pPr algn="ctr"/>
            <a:r>
              <a:rPr lang="fr-FR" b="1" dirty="0" smtClean="0"/>
              <a:t>QR </a:t>
            </a:r>
            <a:r>
              <a:rPr lang="fr-FR" b="1" dirty="0"/>
              <a:t>or https://www.aitap.com/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41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lipse 25"/>
          <p:cNvSpPr>
            <a:spLocks noChangeAspect="1"/>
          </p:cNvSpPr>
          <p:nvPr/>
        </p:nvSpPr>
        <p:spPr>
          <a:xfrm>
            <a:off x="7699720" y="187495"/>
            <a:ext cx="1260000" cy="126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9159860" y="175712"/>
            <a:ext cx="1260000" cy="126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10619187" y="175712"/>
            <a:ext cx="1260000" cy="126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A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3319-9C7B-4FDF-B6C3-9133BD52221F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24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ras Bold ITC" panose="020B0907030504020204" pitchFamily="34" charset="0"/>
              </a:rPr>
              <a:t>Annex</a:t>
            </a:r>
            <a:r>
              <a:rPr lang="fr-FR" dirty="0" smtClean="0">
                <a:latin typeface="Eras Bold ITC" panose="020B0907030504020204" pitchFamily="34" charset="0"/>
              </a:rPr>
              <a:t> : </a:t>
            </a:r>
            <a:r>
              <a:rPr lang="fr-FR" dirty="0" err="1" smtClean="0">
                <a:latin typeface="Eras Bold ITC" panose="020B0907030504020204" pitchFamily="34" charset="0"/>
              </a:rPr>
              <a:t>Committees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370092" y="2632941"/>
            <a:ext cx="538192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lnSpc>
                <a:spcPct val="150000"/>
              </a:lnSpc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sz="2400" dirty="0" err="1" smtClean="0"/>
              <a:t>Being</a:t>
            </a:r>
            <a:r>
              <a:rPr lang="fr-FR" sz="2400" dirty="0" smtClean="0"/>
              <a:t> part of a </a:t>
            </a:r>
            <a:r>
              <a:rPr lang="fr-FR" sz="2400" dirty="0" err="1" smtClean="0"/>
              <a:t>dynamic</a:t>
            </a:r>
            <a:r>
              <a:rPr lang="fr-FR" sz="2400" dirty="0" smtClean="0"/>
              <a:t> </a:t>
            </a:r>
            <a:r>
              <a:rPr lang="fr-FR" sz="2400" dirty="0" err="1" smtClean="0"/>
              <a:t>environment</a:t>
            </a:r>
            <a:endParaRPr lang="fr-FR" sz="2400" dirty="0" smtClean="0"/>
          </a:p>
          <a:p>
            <a:pPr marL="180000" indent="-180000">
              <a:lnSpc>
                <a:spcPct val="150000"/>
              </a:lnSpc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sz="2400" dirty="0" smtClean="0"/>
              <a:t>Initiative-</a:t>
            </a:r>
            <a:r>
              <a:rPr lang="fr-FR" sz="2400" dirty="0" err="1" smtClean="0"/>
              <a:t>takers</a:t>
            </a:r>
            <a:r>
              <a:rPr lang="fr-FR" sz="2400" dirty="0" smtClean="0"/>
              <a:t> </a:t>
            </a:r>
            <a:r>
              <a:rPr lang="fr-FR" sz="2400" dirty="0"/>
              <a:t>about </a:t>
            </a:r>
            <a:r>
              <a:rPr lang="fr-FR" sz="2400" dirty="0" err="1"/>
              <a:t>next</a:t>
            </a:r>
            <a:r>
              <a:rPr lang="fr-FR" sz="2400" dirty="0"/>
              <a:t> </a:t>
            </a:r>
            <a:r>
              <a:rPr lang="fr-FR" sz="2400" dirty="0" err="1"/>
              <a:t>events</a:t>
            </a:r>
            <a:endParaRPr lang="fr-FR" sz="2400" dirty="0"/>
          </a:p>
          <a:p>
            <a:pPr marL="180000" indent="-180000">
              <a:lnSpc>
                <a:spcPct val="150000"/>
              </a:lnSpc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sz="2400" dirty="0" err="1"/>
              <a:t>Work</a:t>
            </a:r>
            <a:r>
              <a:rPr lang="fr-FR" sz="2400" dirty="0"/>
              <a:t> in a </a:t>
            </a:r>
            <a:r>
              <a:rPr lang="fr-FR" sz="2400" dirty="0" err="1"/>
              <a:t>specific</a:t>
            </a:r>
            <a:r>
              <a:rPr lang="fr-FR" sz="2400" dirty="0"/>
              <a:t> action of a topic</a:t>
            </a:r>
          </a:p>
          <a:p>
            <a:pPr marL="180000" indent="-180000">
              <a:lnSpc>
                <a:spcPct val="150000"/>
              </a:lnSpc>
              <a:buClr>
                <a:srgbClr val="00A99D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1 </a:t>
            </a:r>
            <a:r>
              <a:rPr lang="fr-FR" sz="2400" dirty="0" err="1"/>
              <a:t>committee</a:t>
            </a:r>
            <a:r>
              <a:rPr lang="fr-FR" sz="2400" dirty="0"/>
              <a:t> per </a:t>
            </a:r>
            <a:r>
              <a:rPr lang="fr-FR" sz="2400" dirty="0" smtClean="0"/>
              <a:t>action</a:t>
            </a:r>
            <a:endParaRPr lang="en-US" sz="2400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745556" y="1228118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900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1455773" y="1858119"/>
            <a:ext cx="3839562" cy="38395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59542" y="109735"/>
                </a:moveTo>
                <a:arcTo wR="1919781" hR="1919781" stAng="17367958" swAng="1838605"/>
              </a:path>
            </a:pathLst>
          </a:custGeom>
          <a:noFill/>
          <a:ln w="76200">
            <a:solidFill>
              <a:srgbClr val="00A99D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e libre 14"/>
          <p:cNvSpPr/>
          <p:nvPr/>
        </p:nvSpPr>
        <p:spPr>
          <a:xfrm>
            <a:off x="4571377" y="2554653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900" kern="1200"/>
          </a:p>
        </p:txBody>
      </p:sp>
      <p:sp>
        <p:nvSpPr>
          <p:cNvPr id="16" name="Forme libre 15"/>
          <p:cNvSpPr/>
          <p:nvPr/>
        </p:nvSpPr>
        <p:spPr>
          <a:xfrm>
            <a:off x="1455773" y="1858119"/>
            <a:ext cx="3839562" cy="38395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839013" y="1965709"/>
                </a:moveTo>
                <a:arcTo wR="1919781" hR="1919781" stAng="82250" swAng="1625794"/>
              </a:path>
            </a:pathLst>
          </a:custGeom>
          <a:noFill/>
          <a:ln w="76200">
            <a:solidFill>
              <a:srgbClr val="00A99D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e libre 16"/>
          <p:cNvSpPr/>
          <p:nvPr/>
        </p:nvSpPr>
        <p:spPr>
          <a:xfrm>
            <a:off x="3873975" y="4701034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900" kern="1200"/>
          </a:p>
        </p:txBody>
      </p:sp>
      <p:sp>
        <p:nvSpPr>
          <p:cNvPr id="18" name="Forme libre 17"/>
          <p:cNvSpPr/>
          <p:nvPr/>
        </p:nvSpPr>
        <p:spPr>
          <a:xfrm>
            <a:off x="1455773" y="1858119"/>
            <a:ext cx="3839562" cy="38395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08569" y="3776296"/>
                </a:moveTo>
                <a:arcTo wR="1919781" hR="1919781" stAng="4514986" swAng="1770029"/>
              </a:path>
            </a:pathLst>
          </a:custGeom>
          <a:noFill/>
          <a:ln w="76200">
            <a:solidFill>
              <a:srgbClr val="00A99D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e libre 18"/>
          <p:cNvSpPr/>
          <p:nvPr/>
        </p:nvSpPr>
        <p:spPr>
          <a:xfrm>
            <a:off x="1617137" y="4701034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900" kern="1200"/>
          </a:p>
        </p:txBody>
      </p:sp>
      <p:sp>
        <p:nvSpPr>
          <p:cNvPr id="20" name="Forme libre 19"/>
          <p:cNvSpPr/>
          <p:nvPr/>
        </p:nvSpPr>
        <p:spPr>
          <a:xfrm>
            <a:off x="1455773" y="1858119"/>
            <a:ext cx="3839562" cy="38395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2123" y="2834862"/>
                </a:moveTo>
                <a:arcTo wR="1919781" hR="1919781" stAng="9091956" swAng="1625794"/>
              </a:path>
            </a:pathLst>
          </a:custGeom>
          <a:noFill/>
          <a:ln w="76200">
            <a:solidFill>
              <a:srgbClr val="00A99D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e libre 20"/>
          <p:cNvSpPr/>
          <p:nvPr/>
        </p:nvSpPr>
        <p:spPr>
          <a:xfrm>
            <a:off x="919735" y="2554653"/>
            <a:ext cx="1259996" cy="1260003"/>
          </a:xfrm>
          <a:custGeom>
            <a:avLst/>
            <a:gdLst>
              <a:gd name="connsiteX0" fmla="*/ 0 w 1259996"/>
              <a:gd name="connsiteY0" fmla="*/ 630002 h 1260003"/>
              <a:gd name="connsiteX1" fmla="*/ 629998 w 1259996"/>
              <a:gd name="connsiteY1" fmla="*/ 0 h 1260003"/>
              <a:gd name="connsiteX2" fmla="*/ 1259996 w 1259996"/>
              <a:gd name="connsiteY2" fmla="*/ 630002 h 1260003"/>
              <a:gd name="connsiteX3" fmla="*/ 629998 w 1259996"/>
              <a:gd name="connsiteY3" fmla="*/ 1260004 h 1260003"/>
              <a:gd name="connsiteX4" fmla="*/ 0 w 1259996"/>
              <a:gd name="connsiteY4" fmla="*/ 630002 h 126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6" h="1260003">
                <a:moveTo>
                  <a:pt x="0" y="630002"/>
                </a:moveTo>
                <a:cubicBezTo>
                  <a:pt x="0" y="282062"/>
                  <a:pt x="282060" y="0"/>
                  <a:pt x="629998" y="0"/>
                </a:cubicBezTo>
                <a:cubicBezTo>
                  <a:pt x="977936" y="0"/>
                  <a:pt x="1259996" y="282062"/>
                  <a:pt x="1259996" y="630002"/>
                </a:cubicBezTo>
                <a:cubicBezTo>
                  <a:pt x="1259996" y="977942"/>
                  <a:pt x="977936" y="1260004"/>
                  <a:pt x="629998" y="1260004"/>
                </a:cubicBezTo>
                <a:cubicBezTo>
                  <a:pt x="282060" y="1260004"/>
                  <a:pt x="0" y="977942"/>
                  <a:pt x="0" y="630002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12" tIns="256913" rIns="256912" bIns="25691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900" kern="1200"/>
          </a:p>
        </p:txBody>
      </p:sp>
      <p:sp>
        <p:nvSpPr>
          <p:cNvPr id="22" name="Forme libre 21"/>
          <p:cNvSpPr/>
          <p:nvPr/>
        </p:nvSpPr>
        <p:spPr>
          <a:xfrm>
            <a:off x="1455773" y="1858119"/>
            <a:ext cx="3839562" cy="38395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6790" y="688579"/>
                </a:moveTo>
                <a:arcTo wR="1919781" hR="1919781" stAng="13193438" swAng="1838605"/>
              </a:path>
            </a:pathLst>
          </a:custGeom>
          <a:noFill/>
          <a:ln w="76200">
            <a:solidFill>
              <a:srgbClr val="00A99D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ZoneTexte 22"/>
          <p:cNvSpPr txBox="1"/>
          <p:nvPr/>
        </p:nvSpPr>
        <p:spPr>
          <a:xfrm>
            <a:off x="2831977" y="2507397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E50019"/>
                </a:solidFill>
              </a:rPr>
              <a:t>Delegate</a:t>
            </a:r>
            <a:endParaRPr lang="en-US" b="1" dirty="0">
              <a:solidFill>
                <a:srgbClr val="E50019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104739" y="38378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E50019"/>
                </a:solidFill>
              </a:rPr>
              <a:t>Scribe</a:t>
            </a:r>
            <a:endParaRPr lang="en-US" b="1" dirty="0">
              <a:solidFill>
                <a:srgbClr val="E5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ECD9-137C-4DD8-8AFA-B642D189830D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ras Bold ITC" panose="020B0907030504020204" pitchFamily="34" charset="0"/>
              </a:rPr>
              <a:t>Forecast</a:t>
            </a:r>
            <a:endParaRPr lang="en-US" dirty="0">
              <a:latin typeface="Eras Bold ITC" panose="020B0907030504020204" pitchFamily="34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56809"/>
              </p:ext>
            </p:extLst>
          </p:nvPr>
        </p:nvGraphicFramePr>
        <p:xfrm>
          <a:off x="4508498" y="834132"/>
          <a:ext cx="7064770" cy="48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477">
                  <a:extLst>
                    <a:ext uri="{9D8B030D-6E8A-4147-A177-3AD203B41FA5}">
                      <a16:colId xmlns:a16="http://schemas.microsoft.com/office/drawing/2014/main" val="1561855744"/>
                    </a:ext>
                  </a:extLst>
                </a:gridCol>
                <a:gridCol w="706477">
                  <a:extLst>
                    <a:ext uri="{9D8B030D-6E8A-4147-A177-3AD203B41FA5}">
                      <a16:colId xmlns:a16="http://schemas.microsoft.com/office/drawing/2014/main" val="4187250125"/>
                    </a:ext>
                  </a:extLst>
                </a:gridCol>
                <a:gridCol w="706477">
                  <a:extLst>
                    <a:ext uri="{9D8B030D-6E8A-4147-A177-3AD203B41FA5}">
                      <a16:colId xmlns:a16="http://schemas.microsoft.com/office/drawing/2014/main" val="3308012821"/>
                    </a:ext>
                  </a:extLst>
                </a:gridCol>
                <a:gridCol w="706477">
                  <a:extLst>
                    <a:ext uri="{9D8B030D-6E8A-4147-A177-3AD203B41FA5}">
                      <a16:colId xmlns:a16="http://schemas.microsoft.com/office/drawing/2014/main" val="2277714202"/>
                    </a:ext>
                  </a:extLst>
                </a:gridCol>
                <a:gridCol w="706477">
                  <a:extLst>
                    <a:ext uri="{9D8B030D-6E8A-4147-A177-3AD203B41FA5}">
                      <a16:colId xmlns:a16="http://schemas.microsoft.com/office/drawing/2014/main" val="521673947"/>
                    </a:ext>
                  </a:extLst>
                </a:gridCol>
                <a:gridCol w="706477">
                  <a:extLst>
                    <a:ext uri="{9D8B030D-6E8A-4147-A177-3AD203B41FA5}">
                      <a16:colId xmlns:a16="http://schemas.microsoft.com/office/drawing/2014/main" val="3273915719"/>
                    </a:ext>
                  </a:extLst>
                </a:gridCol>
                <a:gridCol w="706477">
                  <a:extLst>
                    <a:ext uri="{9D8B030D-6E8A-4147-A177-3AD203B41FA5}">
                      <a16:colId xmlns:a16="http://schemas.microsoft.com/office/drawing/2014/main" val="2995052621"/>
                    </a:ext>
                  </a:extLst>
                </a:gridCol>
                <a:gridCol w="706477">
                  <a:extLst>
                    <a:ext uri="{9D8B030D-6E8A-4147-A177-3AD203B41FA5}">
                      <a16:colId xmlns:a16="http://schemas.microsoft.com/office/drawing/2014/main" val="2819082338"/>
                    </a:ext>
                  </a:extLst>
                </a:gridCol>
                <a:gridCol w="706477">
                  <a:extLst>
                    <a:ext uri="{9D8B030D-6E8A-4147-A177-3AD203B41FA5}">
                      <a16:colId xmlns:a16="http://schemas.microsoft.com/office/drawing/2014/main" val="2117131347"/>
                    </a:ext>
                  </a:extLst>
                </a:gridCol>
                <a:gridCol w="706477">
                  <a:extLst>
                    <a:ext uri="{9D8B030D-6E8A-4147-A177-3AD203B41FA5}">
                      <a16:colId xmlns:a16="http://schemas.microsoft.com/office/drawing/2014/main" val="14235472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rgbClr val="00A99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fr-FR" sz="1800" b="1" dirty="0">
                        <a:solidFill>
                          <a:srgbClr val="00A99D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fr-FR" sz="1800" b="1" dirty="0">
                        <a:solidFill>
                          <a:srgbClr val="00A99D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651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J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J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O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J</a:t>
                      </a:r>
                      <a:endParaRPr lang="fr-FR" sz="14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235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83239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84008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40489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3556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5234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53665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9686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848745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5470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477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8285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8649862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505373"/>
              </p:ext>
            </p:extLst>
          </p:nvPr>
        </p:nvGraphicFramePr>
        <p:xfrm>
          <a:off x="390384" y="1370357"/>
          <a:ext cx="3960000" cy="427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353986327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46742265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Next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b="1" dirty="0" err="1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steps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001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305689"/>
                  </a:ext>
                </a:extLst>
              </a:tr>
              <a:tr h="288000">
                <a:tc rowSpan="6"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Organisation of the </a:t>
                      </a:r>
                      <a:r>
                        <a:rPr lang="fr-FR" sz="1600" b="1" dirty="0" err="1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board</a:t>
                      </a:r>
                      <a:endParaRPr lang="fr-FR" sz="1600" b="1" dirty="0">
                        <a:solidFill>
                          <a:srgbClr val="00A99D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Administrative and </a:t>
                      </a:r>
                      <a:r>
                        <a:rPr lang="fr-FR" sz="1100" b="1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legal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961402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Assignement of positions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5689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Details</a:t>
                      </a:r>
                      <a:r>
                        <a:rPr lang="fr-FR" sz="1100" b="1" baseline="0" dirty="0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of the actions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7835647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Creation</a:t>
                      </a:r>
                      <a:r>
                        <a:rPr lang="fr-FR" sz="1100" b="1" baseline="0" dirty="0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of communication </a:t>
                      </a:r>
                      <a:r>
                        <a:rPr lang="fr-FR" sz="1100" b="1" baseline="0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tools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794365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Partenerships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387930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progress report and future</a:t>
                      </a:r>
                      <a:r>
                        <a:rPr lang="en-US" sz="1100" b="1" baseline="0" dirty="0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of the association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9067925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Social </a:t>
                      </a:r>
                      <a:r>
                        <a:rPr lang="fr-FR" sz="1600" b="1" dirty="0" err="1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events</a:t>
                      </a:r>
                      <a:endParaRPr lang="fr-FR" sz="1600" b="1" dirty="0">
                        <a:solidFill>
                          <a:srgbClr val="00A99D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Relay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145938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fr-FR" sz="1100" b="1" baseline="0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reation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889128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Support &amp; </a:t>
                      </a:r>
                      <a:r>
                        <a:rPr lang="fr-FR" sz="1600" b="1" dirty="0" err="1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well-being</a:t>
                      </a:r>
                      <a:r>
                        <a:rPr lang="fr-FR" sz="1600" b="1" dirty="0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events</a:t>
                      </a:r>
                      <a:endParaRPr lang="fr-FR" sz="1600" b="1" dirty="0">
                        <a:solidFill>
                          <a:srgbClr val="00A99D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Relay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510046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fr-FR" sz="1100" b="1" baseline="0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reation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4776299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Professional &amp; Scientific</a:t>
                      </a:r>
                      <a:r>
                        <a:rPr lang="fr-FR" sz="1600" b="1" baseline="0" dirty="0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rgbClr val="00A99D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events</a:t>
                      </a:r>
                      <a:endParaRPr lang="fr-FR" sz="1600" b="1" dirty="0" smtClean="0">
                        <a:solidFill>
                          <a:srgbClr val="00A99D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Relay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697614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fr-FR" sz="1100" b="1" baseline="0" dirty="0" err="1" smtClean="0">
                          <a:solidFill>
                            <a:srgbClr val="E50019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reation</a:t>
                      </a:r>
                      <a:endParaRPr lang="fr-FR" sz="1100" b="1" dirty="0">
                        <a:solidFill>
                          <a:srgbClr val="E50019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8458126"/>
                  </a:ext>
                </a:extLst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4647234" y="1972462"/>
            <a:ext cx="3264061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4647235" y="4558220"/>
            <a:ext cx="6812928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3" name="Rectangle à coins arrondis 12"/>
          <p:cNvSpPr/>
          <p:nvPr/>
        </p:nvSpPr>
        <p:spPr>
          <a:xfrm>
            <a:off x="4647235" y="5145394"/>
            <a:ext cx="6812928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4" name="Rectangle à coins arrondis 13"/>
          <p:cNvSpPr/>
          <p:nvPr/>
        </p:nvSpPr>
        <p:spPr>
          <a:xfrm>
            <a:off x="4647235" y="3983225"/>
            <a:ext cx="6812928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5" name="Rectangle à coins arrondis 14"/>
          <p:cNvSpPr/>
          <p:nvPr/>
        </p:nvSpPr>
        <p:spPr>
          <a:xfrm>
            <a:off x="4647234" y="2243659"/>
            <a:ext cx="1174831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6" name="Rectangle à coins arrondis 15"/>
          <p:cNvSpPr/>
          <p:nvPr/>
        </p:nvSpPr>
        <p:spPr>
          <a:xfrm>
            <a:off x="4647234" y="2546455"/>
            <a:ext cx="3264061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8" name="Rectangle à coins arrondis 17"/>
          <p:cNvSpPr/>
          <p:nvPr/>
        </p:nvSpPr>
        <p:spPr>
          <a:xfrm>
            <a:off x="4647235" y="3264840"/>
            <a:ext cx="6812928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9" name="Rectangle à coins arrondis 18"/>
          <p:cNvSpPr/>
          <p:nvPr/>
        </p:nvSpPr>
        <p:spPr>
          <a:xfrm>
            <a:off x="4647235" y="4262376"/>
            <a:ext cx="6812928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0" name="Rectangle à coins arrondis 19"/>
          <p:cNvSpPr/>
          <p:nvPr/>
        </p:nvSpPr>
        <p:spPr>
          <a:xfrm>
            <a:off x="8053699" y="4853305"/>
            <a:ext cx="3406464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1" name="Rectangle à coins arrondis 20"/>
          <p:cNvSpPr/>
          <p:nvPr/>
        </p:nvSpPr>
        <p:spPr>
          <a:xfrm>
            <a:off x="8053699" y="5437483"/>
            <a:ext cx="3406464" cy="144435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2" name="Rectangle à coins arrondis 21"/>
          <p:cNvSpPr/>
          <p:nvPr/>
        </p:nvSpPr>
        <p:spPr>
          <a:xfrm>
            <a:off x="10285332" y="3624032"/>
            <a:ext cx="1174831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3" name="Rectangle à coins arrondis 22"/>
          <p:cNvSpPr/>
          <p:nvPr/>
        </p:nvSpPr>
        <p:spPr>
          <a:xfrm>
            <a:off x="4647234" y="2903443"/>
            <a:ext cx="3264061" cy="180000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5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798F-46D9-400F-B389-1D554F36D20D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Google Shape;108;p1"/>
          <p:cNvSpPr>
            <a:spLocks/>
          </p:cNvSpPr>
          <p:nvPr/>
        </p:nvSpPr>
        <p:spPr>
          <a:xfrm>
            <a:off x="4562873" y="1792286"/>
            <a:ext cx="3072367" cy="2550405"/>
          </a:xfrm>
          <a:custGeom>
            <a:avLst/>
            <a:gdLst/>
            <a:ahLst/>
            <a:cxnLst/>
            <a:rect l="l" t="t" r="r" b="b"/>
            <a:pathLst>
              <a:path w="7616868" h="6016136" extrusionOk="0">
                <a:moveTo>
                  <a:pt x="0" y="0"/>
                </a:moveTo>
                <a:lnTo>
                  <a:pt x="7616868" y="0"/>
                </a:lnTo>
                <a:lnTo>
                  <a:pt x="7616868" y="6016136"/>
                </a:lnTo>
                <a:lnTo>
                  <a:pt x="0" y="6016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sp>
      <p:sp>
        <p:nvSpPr>
          <p:cNvPr id="7" name="Google Shape;109;p1"/>
          <p:cNvSpPr txBox="1"/>
          <p:nvPr/>
        </p:nvSpPr>
        <p:spPr>
          <a:xfrm>
            <a:off x="1691723" y="5084638"/>
            <a:ext cx="8814666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400" dirty="0" smtClean="0">
                <a:solidFill>
                  <a:schemeClr val="dk1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rPr>
              <a:t>Association of</a:t>
            </a:r>
            <a:r>
              <a:rPr lang="en-US" sz="2400" dirty="0" smtClean="0">
                <a:solidFill>
                  <a:srgbClr val="CC3333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rPr>
              <a:t>Young </a:t>
            </a:r>
            <a:r>
              <a:rPr lang="en-US" sz="2400" dirty="0" smtClean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rPr>
              <a:t>Researchers </a:t>
            </a:r>
            <a:r>
              <a:rPr lang="en-US" sz="2400" dirty="0" smtClean="0"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rPr>
              <a:t>at</a:t>
            </a:r>
            <a:r>
              <a:rPr lang="en-US" sz="2400" dirty="0" smtClean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>
                <a:solidFill>
                  <a:srgbClr val="CC3333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rPr>
              <a:t>CEA Grenoble</a:t>
            </a:r>
            <a:endParaRPr lang="en-US" sz="2400" dirty="0">
              <a:solidFill>
                <a:schemeClr val="dk1"/>
              </a:solidFill>
              <a:latin typeface="Eras Bold ITC" panose="020B090703050402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r="2931"/>
          <a:stretch/>
        </p:blipFill>
        <p:spPr>
          <a:xfrm rot="5400000">
            <a:off x="434193" y="1802276"/>
            <a:ext cx="2524102" cy="2520000"/>
          </a:xfrm>
          <a:prstGeom prst="ellipse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5D1B-604C-40A4-BBE8-3F43C9F7CF9C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7368" y="4500000"/>
            <a:ext cx="2592288" cy="909613"/>
          </a:xfrm>
        </p:spPr>
        <p:txBody>
          <a:bodyPr/>
          <a:lstStyle/>
          <a:p>
            <a:r>
              <a:rPr lang="fr-FR" dirty="0" smtClean="0">
                <a:latin typeface="Eras Light ITC" panose="020B0402030504020804" pitchFamily="34" charset="0"/>
              </a:rPr>
              <a:t>Alexandre Oliveira</a:t>
            </a:r>
            <a:endParaRPr lang="en-US" dirty="0">
              <a:latin typeface="Eras Light ITC" panose="020B04020305040208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ras Bold ITC" panose="020B0907030504020204" pitchFamily="34" charset="0"/>
              </a:rPr>
              <a:t>President</a:t>
            </a:r>
            <a:r>
              <a:rPr lang="fr-FR" dirty="0" smtClean="0">
                <a:latin typeface="Eras Bold ITC" panose="020B0907030504020204" pitchFamily="34" charset="0"/>
              </a:rPr>
              <a:t> of AITAP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16" name="Google Shape;118;p5"/>
          <p:cNvSpPr txBox="1"/>
          <p:nvPr/>
        </p:nvSpPr>
        <p:spPr>
          <a:xfrm>
            <a:off x="4309655" y="3702271"/>
            <a:ext cx="7772279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A99D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When I took over the association in January, I wanted to create a space that would improve the lives of young researchers in a professional and scientific sense, but also in a social and relational sense.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This space would be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place where they could discover themselves and explore new projects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2400" b="1" dirty="0" smtClean="0">
                <a:solidFill>
                  <a:srgbClr val="00A99D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400" b="1" dirty="0">
              <a:solidFill>
                <a:srgbClr val="00A9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20000" y="1800225"/>
            <a:ext cx="4868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50019"/>
              </a:buClr>
              <a:buSzPct val="140000"/>
              <a:buFont typeface="Arial" panose="020B0604020202020204" pitchFamily="34" charset="0"/>
              <a:buChar char="•"/>
            </a:pPr>
            <a:r>
              <a:rPr lang="fr-FR" sz="2000" dirty="0" smtClean="0"/>
              <a:t>PhD </a:t>
            </a:r>
            <a:r>
              <a:rPr lang="fr-FR" sz="2000" dirty="0" err="1" smtClean="0"/>
              <a:t>student</a:t>
            </a:r>
            <a:r>
              <a:rPr lang="fr-FR" sz="2000" dirty="0" smtClean="0"/>
              <a:t> in 3</a:t>
            </a:r>
            <a:r>
              <a:rPr lang="fr-FR" sz="2000" baseline="30000" dirty="0" smtClean="0"/>
              <a:t>rd</a:t>
            </a:r>
            <a:r>
              <a:rPr lang="fr-FR" sz="2000" dirty="0" smtClean="0"/>
              <a:t> </a:t>
            </a:r>
            <a:r>
              <a:rPr lang="fr-FR" sz="2000" dirty="0" err="1" smtClean="0"/>
              <a:t>year</a:t>
            </a:r>
            <a:r>
              <a:rPr lang="fr-FR" sz="2000" dirty="0" smtClean="0"/>
              <a:t> LETI</a:t>
            </a:r>
          </a:p>
          <a:p>
            <a:pPr marL="342900" indent="-342900">
              <a:buClr>
                <a:srgbClr val="E50019"/>
              </a:buClr>
              <a:buSzPct val="140000"/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Clr>
                <a:srgbClr val="E50019"/>
              </a:buClr>
              <a:buSzPct val="140000"/>
              <a:buFont typeface="Arial" panose="020B0604020202020204" pitchFamily="34" charset="0"/>
              <a:buChar char="•"/>
            </a:pPr>
            <a:r>
              <a:rPr lang="fr-FR" sz="2000" dirty="0" smtClean="0"/>
              <a:t>I </a:t>
            </a:r>
            <a:r>
              <a:rPr lang="fr-FR" sz="2000" dirty="0" err="1" smtClean="0"/>
              <a:t>took</a:t>
            </a:r>
            <a:r>
              <a:rPr lang="fr-FR" sz="2000" dirty="0" smtClean="0"/>
              <a:t> the association in </a:t>
            </a:r>
            <a:r>
              <a:rPr lang="fr-FR" sz="2000" dirty="0" err="1" smtClean="0"/>
              <a:t>january</a:t>
            </a:r>
            <a:endParaRPr lang="fr-FR" sz="2000" dirty="0" smtClean="0"/>
          </a:p>
          <a:p>
            <a:pPr marL="342900" indent="-342900">
              <a:buClr>
                <a:srgbClr val="E50019"/>
              </a:buClr>
              <a:buSzPct val="140000"/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Clr>
                <a:srgbClr val="E50019"/>
              </a:buClr>
              <a:buSzPct val="140000"/>
              <a:buFont typeface="Arial" panose="020B0604020202020204" pitchFamily="34" charset="0"/>
              <a:buChar char="•"/>
            </a:pPr>
            <a:r>
              <a:rPr lang="fr-FR" sz="2000" dirty="0" smtClean="0"/>
              <a:t>I </a:t>
            </a:r>
            <a:r>
              <a:rPr lang="fr-FR" sz="2000" dirty="0" err="1" smtClean="0"/>
              <a:t>am</a:t>
            </a:r>
            <a:r>
              <a:rPr lang="fr-FR" sz="2000" dirty="0" smtClean="0"/>
              <a:t> the e-mail </a:t>
            </a:r>
            <a:r>
              <a:rPr lang="fr-FR" sz="2000" dirty="0" err="1" smtClean="0"/>
              <a:t>guy</a:t>
            </a:r>
            <a:endParaRPr lang="en-US" sz="2000" dirty="0"/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1DB4-0AF0-4DD6-BD54-A1339E2A495D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sp>
        <p:nvSpPr>
          <p:cNvPr id="14" name="Titre 4"/>
          <p:cNvSpPr txBox="1">
            <a:spLocks/>
          </p:cNvSpPr>
          <p:nvPr/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>
                <a:latin typeface="Eras Bold ITC" panose="020B0907030504020204" pitchFamily="34" charset="0"/>
              </a:rPr>
              <a:t>Members</a:t>
            </a:r>
            <a:endParaRPr lang="en-US" dirty="0">
              <a:latin typeface="Eras Bold ITC" panose="020B0907030504020204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6541945" y="1305911"/>
            <a:ext cx="3022001" cy="1080000"/>
            <a:chOff x="5823925" y="3546800"/>
            <a:chExt cx="3022001" cy="108000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" t="15600" r="6311" b="18667"/>
            <a:stretch/>
          </p:blipFill>
          <p:spPr>
            <a:xfrm>
              <a:off x="5823925" y="3546800"/>
              <a:ext cx="1099717" cy="1080000"/>
            </a:xfrm>
            <a:prstGeom prst="ellipse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087111" y="3788729"/>
              <a:ext cx="17588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Sam </a:t>
              </a:r>
              <a:r>
                <a:rPr lang="en-US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Fiette</a:t>
              </a:r>
              <a:endParaRPr lang="en-US" sz="1200" dirty="0" smtClean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en-US" sz="1200" baseline="300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 year PhD student</a:t>
              </a:r>
            </a:p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Secretary</a:t>
              </a:r>
              <a:r>
                <a:rPr lang="en-US" sz="1200" dirty="0" smtClean="0"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of AITAP</a:t>
              </a:r>
              <a:endParaRPr lang="fr-FR" sz="1200" dirty="0">
                <a:solidFill>
                  <a:srgbClr val="00A99D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31837" y="3969635"/>
            <a:ext cx="5093082" cy="1080000"/>
            <a:chOff x="4394570" y="4331581"/>
            <a:chExt cx="5093082" cy="1080000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" r="2700"/>
            <a:stretch/>
          </p:blipFill>
          <p:spPr>
            <a:xfrm>
              <a:off x="4394570" y="4331581"/>
              <a:ext cx="1085200" cy="1080000"/>
            </a:xfrm>
            <a:prstGeom prst="ellipse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57757" y="4388844"/>
              <a:ext cx="38298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Timothée </a:t>
              </a:r>
              <a:r>
                <a:rPr lang="en-US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Labau</a:t>
              </a:r>
              <a:endParaRPr lang="en-US" sz="1200" dirty="0" smtClean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en-US" sz="1200" baseline="300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 year PhD student</a:t>
              </a:r>
            </a:p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Treasurer of AITAP</a:t>
              </a:r>
            </a:p>
            <a:p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Associative </a:t>
              </a:r>
              <a:r>
                <a:rPr lang="fr-FR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experiences</a:t>
              </a:r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 : </a:t>
              </a:r>
              <a:r>
                <a:rPr lang="fr-FR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President</a:t>
              </a:r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 &amp; </a:t>
              </a:r>
              <a:r>
                <a:rPr lang="fr-FR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Secretary</a:t>
              </a:r>
              <a:endParaRPr lang="fr-FR" sz="1200" dirty="0" smtClean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  <a:p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MI : </a:t>
              </a:r>
              <a:r>
                <a:rPr lang="fr-FR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Popularization</a:t>
              </a:r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 of sciences</a:t>
              </a:r>
              <a:endParaRPr lang="en-US" sz="1200" dirty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31838" y="1336370"/>
            <a:ext cx="3016142" cy="1081757"/>
            <a:chOff x="5849020" y="4885642"/>
            <a:chExt cx="3016142" cy="108175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7" r="2931"/>
            <a:stretch/>
          </p:blipFill>
          <p:spPr>
            <a:xfrm rot="5400000">
              <a:off x="5848141" y="4886521"/>
              <a:ext cx="1081757" cy="1080000"/>
            </a:xfrm>
            <a:prstGeom prst="ellipse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087111" y="5097113"/>
              <a:ext cx="17780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Alexandre Oliveira</a:t>
              </a:r>
            </a:p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US" sz="1200" baseline="300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rd</a:t>
              </a:r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 year PhD student</a:t>
              </a:r>
            </a:p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President of AITAP</a:t>
              </a:r>
              <a:endParaRPr lang="en-US" sz="1200" dirty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31837" y="2654360"/>
            <a:ext cx="5118730" cy="1080000"/>
            <a:chOff x="4394570" y="2925584"/>
            <a:chExt cx="5118730" cy="108000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570" y="2925584"/>
              <a:ext cx="1080000" cy="1080000"/>
            </a:xfrm>
            <a:prstGeom prst="ellipse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657757" y="3075181"/>
              <a:ext cx="38555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Laura </a:t>
              </a:r>
              <a:r>
                <a:rPr lang="en-US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Bettou-Claus</a:t>
              </a:r>
              <a:endParaRPr lang="en-US" sz="1200" dirty="0" smtClean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  <a:p>
              <a:r>
                <a:rPr lang="en-US" sz="1200" dirty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Part-time student </a:t>
              </a:r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in comm. and public relations</a:t>
              </a:r>
            </a:p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Head of comm. of AITAP</a:t>
              </a:r>
            </a:p>
            <a:p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Head of digital </a:t>
              </a:r>
              <a:r>
                <a:rPr lang="fr-FR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comm</a:t>
              </a:r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. at</a:t>
              </a:r>
              <a:endParaRPr lang="en-US" sz="1200" dirty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541944" y="2678715"/>
            <a:ext cx="3388777" cy="1081479"/>
            <a:chOff x="1249552" y="2311783"/>
            <a:chExt cx="3388777" cy="1081479"/>
          </a:xfrm>
        </p:grpSpPr>
        <p:sp>
          <p:nvSpPr>
            <p:cNvPr id="15" name="Forme libre 14"/>
            <p:cNvSpPr>
              <a:spLocks noChangeAspect="1"/>
            </p:cNvSpPr>
            <p:nvPr/>
          </p:nvSpPr>
          <p:spPr>
            <a:xfrm>
              <a:off x="1249552" y="2311783"/>
              <a:ext cx="1081473" cy="1081479"/>
            </a:xfrm>
            <a:custGeom>
              <a:avLst/>
              <a:gdLst>
                <a:gd name="connsiteX0" fmla="*/ 0 w 1259996"/>
                <a:gd name="connsiteY0" fmla="*/ 630002 h 1260003"/>
                <a:gd name="connsiteX1" fmla="*/ 629998 w 1259996"/>
                <a:gd name="connsiteY1" fmla="*/ 0 h 1260003"/>
                <a:gd name="connsiteX2" fmla="*/ 1259996 w 1259996"/>
                <a:gd name="connsiteY2" fmla="*/ 630002 h 1260003"/>
                <a:gd name="connsiteX3" fmla="*/ 629998 w 1259996"/>
                <a:gd name="connsiteY3" fmla="*/ 1260004 h 1260003"/>
                <a:gd name="connsiteX4" fmla="*/ 0 w 1259996"/>
                <a:gd name="connsiteY4" fmla="*/ 630002 h 126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996" h="1260003">
                  <a:moveTo>
                    <a:pt x="0" y="630002"/>
                  </a:moveTo>
                  <a:cubicBezTo>
                    <a:pt x="0" y="282062"/>
                    <a:pt x="282060" y="0"/>
                    <a:pt x="629998" y="0"/>
                  </a:cubicBezTo>
                  <a:cubicBezTo>
                    <a:pt x="977936" y="0"/>
                    <a:pt x="1259996" y="282062"/>
                    <a:pt x="1259996" y="630002"/>
                  </a:cubicBezTo>
                  <a:cubicBezTo>
                    <a:pt x="1259996" y="977942"/>
                    <a:pt x="977936" y="1260004"/>
                    <a:pt x="629998" y="1260004"/>
                  </a:cubicBezTo>
                  <a:cubicBezTo>
                    <a:pt x="282060" y="1260004"/>
                    <a:pt x="0" y="977942"/>
                    <a:pt x="0" y="630002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912" tIns="256913" rIns="256912" bIns="256913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900" kern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88381" y="2527090"/>
              <a:ext cx="214994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Roberto </a:t>
              </a:r>
              <a:r>
                <a:rPr lang="en-US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Barbano</a:t>
              </a:r>
              <a:endParaRPr lang="en-US" sz="1200" dirty="0" smtClean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  <a:p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fr-FR" sz="1200" baseline="300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fr-FR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year</a:t>
              </a:r>
              <a:r>
                <a:rPr lang="fr-FR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 PhD </a:t>
              </a:r>
              <a:r>
                <a:rPr lang="fr-FR" sz="1200" dirty="0" err="1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student</a:t>
              </a:r>
              <a:endParaRPr lang="en-US" sz="1200" baseline="30000" dirty="0" smtClean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  <a:p>
              <a:r>
                <a:rPr lang="en-US" sz="1200" dirty="0" smtClean="0">
                  <a:solidFill>
                    <a:srgbClr val="00A99D"/>
                  </a:solidFill>
                  <a:latin typeface="Eras Bold ITC" panose="020B0907030504020204" pitchFamily="34" charset="0"/>
                  <a:ea typeface="Times New Roman"/>
                  <a:cs typeface="Times New Roman"/>
                  <a:sym typeface="Times New Roman"/>
                </a:rPr>
                <a:t>Sports Delegate of AITAP</a:t>
              </a:r>
              <a:endParaRPr lang="en-US" sz="1200" dirty="0">
                <a:solidFill>
                  <a:srgbClr val="00A99D"/>
                </a:solidFill>
                <a:latin typeface="Eras Bold ITC" panose="020B0907030504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250" y="3318189"/>
            <a:ext cx="1533141" cy="3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DF56C-E3C3-47E7-9E38-CF83FC8D44C7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ras Bold ITC" panose="020B0907030504020204" pitchFamily="34" charset="0"/>
              </a:rPr>
              <a:t>Objective of AITAP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7" name="Google Shape;143;p3"/>
          <p:cNvSpPr txBox="1"/>
          <p:nvPr/>
        </p:nvSpPr>
        <p:spPr>
          <a:xfrm>
            <a:off x="1438665" y="2115031"/>
            <a:ext cx="9314670" cy="90114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2475"/>
              </a:lnSpc>
              <a:buClr>
                <a:srgbClr val="CC3333"/>
              </a:buClr>
              <a:buSzPct val="100000"/>
            </a:pPr>
            <a:r>
              <a:rPr lang="en-US" sz="2400" b="1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Promoting research environment for </a:t>
            </a:r>
            <a:r>
              <a:rPr lang="en-US" sz="24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young researchers at </a:t>
            </a:r>
            <a:endParaRPr lang="en-US" sz="2400" b="1" dirty="0" smtClean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lvl="0" algn="ctr">
              <a:lnSpc>
                <a:spcPct val="122475"/>
              </a:lnSpc>
              <a:buClr>
                <a:srgbClr val="CC3333"/>
              </a:buClr>
              <a:buSzPct val="100000"/>
            </a:pPr>
            <a:r>
              <a:rPr lang="en-US" sz="2400" b="1" dirty="0" smtClean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CEA </a:t>
            </a:r>
            <a:r>
              <a:rPr lang="en-US" sz="2400" b="1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Grenoble</a:t>
            </a:r>
            <a:endParaRPr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1903613" y="5540251"/>
            <a:ext cx="1439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A99D"/>
                </a:solidFill>
              </a:rPr>
              <a:t>Socialization</a:t>
            </a:r>
            <a:endParaRPr lang="en-US" b="1" dirty="0">
              <a:solidFill>
                <a:srgbClr val="00A99D"/>
              </a:solidFill>
            </a:endParaRPr>
          </a:p>
        </p:txBody>
      </p:sp>
      <p:pic>
        <p:nvPicPr>
          <p:cNvPr id="12" name="Google Shape;141;p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2633" y="87449"/>
            <a:ext cx="2439367" cy="162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112046" y="5540251"/>
            <a:ext cx="2268057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A99D"/>
                </a:solidFill>
              </a:rPr>
              <a:t>Support &amp; </a:t>
            </a:r>
            <a:r>
              <a:rPr lang="fr-FR" sz="1600" b="1" dirty="0" err="1" smtClean="0">
                <a:solidFill>
                  <a:srgbClr val="00A99D"/>
                </a:solidFill>
              </a:rPr>
              <a:t>Well-being</a:t>
            </a:r>
            <a:endParaRPr lang="en-US" sz="1600" b="1" dirty="0">
              <a:solidFill>
                <a:srgbClr val="00A99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92979" y="5540251"/>
            <a:ext cx="2569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A99D"/>
                </a:solidFill>
              </a:rPr>
              <a:t>Professional &amp; Scientific</a:t>
            </a:r>
            <a:endParaRPr lang="en-US" sz="1600" b="1" dirty="0">
              <a:solidFill>
                <a:srgbClr val="00A99D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3826" y="3303091"/>
            <a:ext cx="388439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E50019"/>
                </a:solidFill>
                <a:latin typeface="Eras Bold ITC" panose="020B0907030504020204" pitchFamily="34" charset="0"/>
              </a:rPr>
              <a:t>Create</a:t>
            </a:r>
            <a:r>
              <a:rPr lang="fr-FR" sz="2000" b="1" dirty="0" smtClean="0">
                <a:solidFill>
                  <a:srgbClr val="E50019"/>
                </a:solidFill>
                <a:latin typeface="Eras Bold ITC" panose="020B0907030504020204" pitchFamily="34" charset="0"/>
              </a:rPr>
              <a:t> and Relay </a:t>
            </a:r>
            <a:r>
              <a:rPr lang="fr-FR" sz="2000" b="1" dirty="0" err="1" smtClean="0">
                <a:solidFill>
                  <a:srgbClr val="E50019"/>
                </a:solidFill>
                <a:latin typeface="Eras Bold ITC" panose="020B0907030504020204" pitchFamily="34" charset="0"/>
              </a:rPr>
              <a:t>events</a:t>
            </a:r>
            <a:r>
              <a:rPr lang="fr-FR" sz="2000" b="1" dirty="0" smtClean="0">
                <a:solidFill>
                  <a:srgbClr val="E50019"/>
                </a:solidFill>
                <a:latin typeface="Eras Bold ITC" panose="020B0907030504020204" pitchFamily="34" charset="0"/>
              </a:rPr>
              <a:t> on</a:t>
            </a:r>
            <a:r>
              <a:rPr lang="fr-FR" sz="2400" b="1" dirty="0" smtClean="0">
                <a:solidFill>
                  <a:srgbClr val="E50019"/>
                </a:solidFill>
                <a:latin typeface="Eras Bold ITC" panose="020B0907030504020204" pitchFamily="34" charset="0"/>
              </a:rPr>
              <a:t> :</a:t>
            </a:r>
            <a:endParaRPr lang="en-US" sz="2400" b="1" dirty="0">
              <a:solidFill>
                <a:srgbClr val="E50019"/>
              </a:solidFill>
              <a:latin typeface="Eras Bold ITC" panose="020B0907030504020204" pitchFamily="34" charset="0"/>
            </a:endParaRPr>
          </a:p>
        </p:txBody>
      </p:sp>
      <p:sp>
        <p:nvSpPr>
          <p:cNvPr id="15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65" y="3890709"/>
            <a:ext cx="1696715" cy="169671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76" y="3890709"/>
            <a:ext cx="2568198" cy="171213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03" y="3940433"/>
            <a:ext cx="2470486" cy="164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737-84D5-4921-BADA-F1D75362DF7E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latin typeface="Eras Bold ITC" panose="020B0907030504020204" pitchFamily="34" charset="0"/>
              </a:rPr>
              <a:t>Socialization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1838" y="1620000"/>
            <a:ext cx="712887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Events</a:t>
            </a:r>
            <a:r>
              <a:rPr lang="fr-FR" sz="2400" b="1" dirty="0" smtClean="0"/>
              <a:t> :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Afterworks</a:t>
            </a:r>
            <a:r>
              <a:rPr lang="fr-FR" dirty="0" smtClean="0"/>
              <a:t> (1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month</a:t>
            </a:r>
            <a:r>
              <a:rPr lang="fr-FR" dirty="0" smtClean="0"/>
              <a:t> : </a:t>
            </a:r>
            <a:r>
              <a:rPr lang="fr-FR" dirty="0" err="1" smtClean="0"/>
              <a:t>day</a:t>
            </a:r>
            <a:r>
              <a:rPr lang="fr-FR" dirty="0" smtClean="0"/>
              <a:t> of the </a:t>
            </a:r>
            <a:r>
              <a:rPr lang="fr-FR" dirty="0" err="1" smtClean="0"/>
              <a:t>newcomers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)</a:t>
            </a:r>
            <a:endParaRPr lang="fr-FR" dirty="0"/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day</a:t>
            </a:r>
            <a:r>
              <a:rPr lang="fr-FR" dirty="0" smtClean="0"/>
              <a:t> (weekend)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en-US" dirty="0"/>
              <a:t>cultural and sporting </a:t>
            </a:r>
            <a:r>
              <a:rPr lang="en-US" dirty="0" smtClean="0"/>
              <a:t>activities (MC2</a:t>
            </a:r>
            <a:r>
              <a:rPr lang="en-US" dirty="0"/>
              <a:t>, sports </a:t>
            </a:r>
            <a:r>
              <a:rPr lang="en-US" dirty="0" err="1"/>
              <a:t>centres</a:t>
            </a:r>
            <a:r>
              <a:rPr lang="en-US" dirty="0"/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1838" y="3435986"/>
            <a:ext cx="606903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Who</a:t>
            </a:r>
            <a:r>
              <a:rPr lang="fr-FR" sz="2400" b="1" dirty="0" smtClean="0"/>
              <a:t> :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Young </a:t>
            </a:r>
            <a:r>
              <a:rPr lang="fr-FR" dirty="0" err="1" smtClean="0"/>
              <a:t>researchers</a:t>
            </a:r>
            <a:r>
              <a:rPr lang="fr-FR" dirty="0" smtClean="0"/>
              <a:t> of CEA Grenoble</a:t>
            </a:r>
            <a:endParaRPr lang="fr-FR" dirty="0"/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Young </a:t>
            </a:r>
            <a:r>
              <a:rPr lang="fr-FR" dirty="0" err="1" smtClean="0"/>
              <a:t>researchers</a:t>
            </a:r>
            <a:r>
              <a:rPr lang="fr-FR" dirty="0" smtClean="0"/>
              <a:t> of CEA (INES, Marcoule, Saclay)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Young researchers of Grenoble (</a:t>
            </a:r>
            <a:r>
              <a:rPr lang="en-US" dirty="0" err="1" smtClean="0"/>
              <a:t>AGreD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10" y="1945809"/>
            <a:ext cx="2980353" cy="29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32" y="1878975"/>
            <a:ext cx="3923740" cy="2615827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DBC7-41FF-4C70-B632-E0BD651D4121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ras Bold ITC" panose="020B0907030504020204" pitchFamily="34" charset="0"/>
              </a:rPr>
              <a:t>Support &amp; </a:t>
            </a:r>
            <a:r>
              <a:rPr lang="fr-FR" dirty="0" err="1">
                <a:latin typeface="Eras Bold ITC" panose="020B0907030504020204" pitchFamily="34" charset="0"/>
              </a:rPr>
              <a:t>W</a:t>
            </a:r>
            <a:r>
              <a:rPr lang="fr-FR" dirty="0" err="1" smtClean="0">
                <a:latin typeface="Eras Bold ITC" panose="020B0907030504020204" pitchFamily="34" charset="0"/>
              </a:rPr>
              <a:t>ell-being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1838" y="2195096"/>
            <a:ext cx="66672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Offering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space</a:t>
            </a:r>
            <a:r>
              <a:rPr lang="fr-FR" sz="2400" b="1" dirty="0" smtClean="0"/>
              <a:t> and support :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Discussion forums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Workshops (sport, cooking, …)</a:t>
            </a:r>
            <a:endParaRPr lang="fr-FR" dirty="0"/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Programme CARE (Mélanie </a:t>
            </a:r>
            <a:r>
              <a:rPr lang="fr-FR" dirty="0" err="1" smtClean="0"/>
              <a:t>Grange-daval</a:t>
            </a:r>
            <a:r>
              <a:rPr lang="fr-FR" dirty="0" smtClean="0"/>
              <a:t>, </a:t>
            </a:r>
            <a:r>
              <a:rPr lang="fr-FR" dirty="0" err="1" smtClean="0"/>
              <a:t>doctor</a:t>
            </a:r>
            <a:r>
              <a:rPr lang="fr-FR" dirty="0" smtClean="0"/>
              <a:t> at CEA)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Handicap and </a:t>
            </a:r>
            <a:r>
              <a:rPr lang="fr-FR" dirty="0" err="1" smtClean="0"/>
              <a:t>gender-based</a:t>
            </a:r>
            <a:r>
              <a:rPr lang="fr-FR" dirty="0" smtClean="0"/>
              <a:t> violence (Emma)</a:t>
            </a:r>
            <a:endParaRPr lang="en-US" dirty="0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CEC07-E9F1-4434-8A5D-12F3991333D2}" type="datetime1">
              <a:rPr lang="fr-FR" smtClean="0"/>
              <a:t>25/04/2024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Eras Bold ITC" panose="020B0907030504020204" pitchFamily="34" charset="0"/>
              </a:rPr>
              <a:t>Professional &amp; Scientific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1838" y="1620000"/>
            <a:ext cx="39998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Provide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knowledge</a:t>
            </a:r>
            <a:r>
              <a:rPr lang="fr-FR" sz="2400" b="1" dirty="0" smtClean="0"/>
              <a:t> :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Seminars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Workshops (Midi </a:t>
            </a:r>
            <a:r>
              <a:rPr lang="fr-FR" dirty="0" err="1" smtClean="0"/>
              <a:t>Minatec</a:t>
            </a:r>
            <a:r>
              <a:rPr lang="fr-FR" dirty="0" smtClean="0"/>
              <a:t>)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Summer</a:t>
            </a:r>
            <a:r>
              <a:rPr lang="fr-FR" dirty="0" smtClean="0"/>
              <a:t> and </a:t>
            </a:r>
            <a:r>
              <a:rPr lang="fr-FR" dirty="0" err="1" smtClean="0"/>
              <a:t>winter</a:t>
            </a:r>
            <a:r>
              <a:rPr lang="fr-FR" dirty="0" smtClean="0"/>
              <a:t> </a:t>
            </a:r>
            <a:r>
              <a:rPr lang="fr-FR" dirty="0" err="1" smtClean="0"/>
              <a:t>schools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literature</a:t>
            </a:r>
            <a:r>
              <a:rPr lang="fr-FR" dirty="0"/>
              <a:t> </a:t>
            </a:r>
            <a:r>
              <a:rPr lang="fr-FR" dirty="0" smtClean="0"/>
              <a:t>courses (IST)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1838" y="3913140"/>
            <a:ext cx="612449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Promote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young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researchers</a:t>
            </a:r>
            <a:r>
              <a:rPr lang="fr-FR" sz="2400" b="1" dirty="0" smtClean="0"/>
              <a:t> :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Networking </a:t>
            </a:r>
            <a:r>
              <a:rPr lang="fr-FR" dirty="0" err="1" smtClean="0"/>
              <a:t>events</a:t>
            </a:r>
            <a:r>
              <a:rPr lang="fr-FR" dirty="0" smtClean="0"/>
              <a:t> (JSIAM GIANT)</a:t>
            </a:r>
            <a:endParaRPr lang="fr-FR" dirty="0"/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err="1" smtClean="0"/>
              <a:t>Laboratory</a:t>
            </a:r>
            <a:r>
              <a:rPr lang="fr-FR" dirty="0" smtClean="0"/>
              <a:t> </a:t>
            </a:r>
            <a:r>
              <a:rPr lang="fr-FR" dirty="0" err="1" smtClean="0"/>
              <a:t>visits</a:t>
            </a:r>
            <a:r>
              <a:rPr lang="fr-FR" dirty="0" smtClean="0"/>
              <a:t> (</a:t>
            </a:r>
            <a:r>
              <a:rPr lang="fr-FR" dirty="0" err="1" smtClean="0"/>
              <a:t>Welcome</a:t>
            </a:r>
            <a:r>
              <a:rPr lang="fr-FR" dirty="0" smtClean="0"/>
              <a:t> of CEA Marcoule : 30/05)</a:t>
            </a:r>
          </a:p>
          <a:p>
            <a:pPr marL="514350" indent="-514350">
              <a:lnSpc>
                <a:spcPct val="150000"/>
              </a:lnSpc>
              <a:buClr>
                <a:srgbClr val="E50019"/>
              </a:buClr>
              <a:buFont typeface="Arial" panose="020B0604020202020204" pitchFamily="34" charset="0"/>
              <a:buChar char="•"/>
            </a:pPr>
            <a:r>
              <a:rPr lang="fr-FR" dirty="0" smtClean="0"/>
              <a:t>Connections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universities</a:t>
            </a:r>
            <a:r>
              <a:rPr lang="fr-FR" dirty="0" smtClean="0"/>
              <a:t> and </a:t>
            </a:r>
            <a:r>
              <a:rPr lang="fr-FR" dirty="0" err="1" smtClean="0"/>
              <a:t>industrials</a:t>
            </a:r>
            <a:endParaRPr lang="fr-FR" dirty="0" smtClean="0"/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CC88A397-7F30-9016-82CD-8F5963B9F0D8}"/>
              </a:ext>
            </a:extLst>
          </p:cNvPr>
          <p:cNvSpPr txBox="1">
            <a:spLocks/>
          </p:cNvSpPr>
          <p:nvPr/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 smtClean="0">
                <a:solidFill>
                  <a:srgbClr val="8D8D8D"/>
                </a:solidFill>
              </a:rPr>
              <a:t>Presentation</a:t>
            </a:r>
            <a:r>
              <a:rPr lang="fr-FR" sz="1200" dirty="0" smtClean="0">
                <a:solidFill>
                  <a:srgbClr val="8D8D8D"/>
                </a:solidFill>
              </a:rPr>
              <a:t> of the association AITAP</a:t>
            </a:r>
            <a:endParaRPr lang="fr-FR" sz="1200" dirty="0">
              <a:solidFill>
                <a:srgbClr val="8D8D8D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23" y="1967220"/>
            <a:ext cx="4211999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CEA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CEA" id="{AA8BB8A9-104E-48E7-9B03-11B7B41A393B}" vid="{E8297684-F772-4736-8F61-83F8BBD6D2D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Presentation_CEA</Template>
  <TotalTime>1972</TotalTime>
  <Words>1305</Words>
  <Application>Microsoft Office PowerPoint</Application>
  <PresentationFormat>Grand écran</PresentationFormat>
  <Paragraphs>322</Paragraphs>
  <Slides>25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Eras Bold ITC</vt:lpstr>
      <vt:lpstr>Eras Light ITC</vt:lpstr>
      <vt:lpstr>Times New Roman</vt:lpstr>
      <vt:lpstr>Wingdings</vt:lpstr>
      <vt:lpstr>Presentation_CEA</vt:lpstr>
      <vt:lpstr>Presentation of the association AITAP</vt:lpstr>
      <vt:lpstr>CEA Grenoble</vt:lpstr>
      <vt:lpstr>Présentation PowerPoint</vt:lpstr>
      <vt:lpstr>President of AITAP</vt:lpstr>
      <vt:lpstr>Présentation PowerPoint</vt:lpstr>
      <vt:lpstr>Objective of AITAP</vt:lpstr>
      <vt:lpstr>Socialization</vt:lpstr>
      <vt:lpstr>Support &amp; Well-being</vt:lpstr>
      <vt:lpstr>Professional &amp; Scientific</vt:lpstr>
      <vt:lpstr>Présentation PowerPoint</vt:lpstr>
      <vt:lpstr>CEA actions for people with disabilities         </vt:lpstr>
      <vt:lpstr>CEA actions for people with disabilities²</vt:lpstr>
      <vt:lpstr>A MULTI-DISCIPLINARY ORGANIZATION TO DESIGN CUSTOM WORKSTATION FITTINGS</vt:lpstr>
      <vt:lpstr>Prevention of sexism </vt:lpstr>
      <vt:lpstr>Thank you !</vt:lpstr>
      <vt:lpstr>AITAP</vt:lpstr>
      <vt:lpstr>Board</vt:lpstr>
      <vt:lpstr>Support &amp; Well-being : sports </vt:lpstr>
      <vt:lpstr>Volunteers</vt:lpstr>
      <vt:lpstr>Why being part of AITAP ?</vt:lpstr>
      <vt:lpstr>Contacts</vt:lpstr>
      <vt:lpstr>Forecast</vt:lpstr>
      <vt:lpstr>Thank you for attending !</vt:lpstr>
      <vt:lpstr>Annex : Committees</vt:lpstr>
      <vt:lpstr>Forecast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OLIVEIRA Alexandre</dc:creator>
  <cp:lastModifiedBy>OLIVEIRA Alexandre</cp:lastModifiedBy>
  <cp:revision>178</cp:revision>
  <dcterms:created xsi:type="dcterms:W3CDTF">2024-04-17T10:24:35Z</dcterms:created>
  <dcterms:modified xsi:type="dcterms:W3CDTF">2024-04-25T15:19:38Z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